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Lst>
  <p:notesMasterIdLst>
    <p:notesMasterId r:id="rId1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E89DEF-0493-4FE7-B9D5-E4D3EE4309DE}" v="257" dt="2025-05-27T15:04:52.0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033" autoAdjust="0"/>
  </p:normalViewPr>
  <p:slideViewPr>
    <p:cSldViewPr snapToGrid="0">
      <p:cViewPr varScale="1">
        <p:scale>
          <a:sx n="75" d="100"/>
          <a:sy n="75" d="100"/>
        </p:scale>
        <p:origin x="90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_rels/data2.xml.rels><?xml version="1.0" encoding="UTF-8" standalone="yes"?>
<Relationships xmlns="http://schemas.openxmlformats.org/package/2006/relationships"><Relationship Id="rId8" Type="http://schemas.openxmlformats.org/officeDocument/2006/relationships/image" Target="../media/image15.sv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svg"/><Relationship Id="rId2" Type="http://schemas.openxmlformats.org/officeDocument/2006/relationships/image" Target="../media/image9.svg"/><Relationship Id="rId16" Type="http://schemas.openxmlformats.org/officeDocument/2006/relationships/image" Target="../media/image23.svg"/><Relationship Id="rId1" Type="http://schemas.openxmlformats.org/officeDocument/2006/relationships/image" Target="../media/image8.png"/><Relationship Id="rId6" Type="http://schemas.openxmlformats.org/officeDocument/2006/relationships/image" Target="../media/image13.svg"/><Relationship Id="rId11" Type="http://schemas.openxmlformats.org/officeDocument/2006/relationships/image" Target="../media/image18.png"/><Relationship Id="rId5" Type="http://schemas.openxmlformats.org/officeDocument/2006/relationships/image" Target="../media/image12.png"/><Relationship Id="rId15" Type="http://schemas.openxmlformats.org/officeDocument/2006/relationships/image" Target="../media/image2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 Id="rId14" Type="http://schemas.openxmlformats.org/officeDocument/2006/relationships/image" Target="../media/image21.svg"/></Relationships>
</file>

<file path=ppt/diagrams/_rels/data3.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10" Type="http://schemas.openxmlformats.org/officeDocument/2006/relationships/image" Target="../media/image38.svg"/><Relationship Id="rId4" Type="http://schemas.openxmlformats.org/officeDocument/2006/relationships/image" Target="../media/image32.svg"/><Relationship Id="rId9" Type="http://schemas.openxmlformats.org/officeDocument/2006/relationships/image" Target="../media/image37.png"/></Relationships>
</file>

<file path=ppt/diagrams/_rels/drawing2.xml.rels><?xml version="1.0" encoding="UTF-8" standalone="yes"?>
<Relationships xmlns="http://schemas.openxmlformats.org/package/2006/relationships"><Relationship Id="rId8" Type="http://schemas.openxmlformats.org/officeDocument/2006/relationships/image" Target="../media/image15.sv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svg"/><Relationship Id="rId2" Type="http://schemas.openxmlformats.org/officeDocument/2006/relationships/image" Target="../media/image9.svg"/><Relationship Id="rId16" Type="http://schemas.openxmlformats.org/officeDocument/2006/relationships/image" Target="../media/image23.svg"/><Relationship Id="rId1" Type="http://schemas.openxmlformats.org/officeDocument/2006/relationships/image" Target="../media/image8.png"/><Relationship Id="rId6" Type="http://schemas.openxmlformats.org/officeDocument/2006/relationships/image" Target="../media/image13.svg"/><Relationship Id="rId11" Type="http://schemas.openxmlformats.org/officeDocument/2006/relationships/image" Target="../media/image18.png"/><Relationship Id="rId5" Type="http://schemas.openxmlformats.org/officeDocument/2006/relationships/image" Target="../media/image12.png"/><Relationship Id="rId15" Type="http://schemas.openxmlformats.org/officeDocument/2006/relationships/image" Target="../media/image2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 Id="rId14" Type="http://schemas.openxmlformats.org/officeDocument/2006/relationships/image" Target="../media/image21.svg"/></Relationships>
</file>

<file path=ppt/diagrams/_rels/drawing3.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10" Type="http://schemas.openxmlformats.org/officeDocument/2006/relationships/image" Target="../media/image38.svg"/><Relationship Id="rId4" Type="http://schemas.openxmlformats.org/officeDocument/2006/relationships/image" Target="../media/image32.svg"/><Relationship Id="rId9" Type="http://schemas.openxmlformats.org/officeDocument/2006/relationships/image" Target="../media/image37.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D75F9F0-1543-42E5-B22A-463D8EAEADDB}" type="doc">
      <dgm:prSet loTypeId="urn:microsoft.com/office/officeart/2005/8/layout/cycle6" loCatId="cycle" qsTypeId="urn:microsoft.com/office/officeart/2005/8/quickstyle/simple1" qsCatId="simple" csTypeId="urn:microsoft.com/office/officeart/2005/8/colors/colorful2" csCatId="colorful" phldr="1"/>
      <dgm:spPr/>
      <dgm:t>
        <a:bodyPr/>
        <a:lstStyle/>
        <a:p>
          <a:endParaRPr lang="en-US"/>
        </a:p>
      </dgm:t>
    </dgm:pt>
    <dgm:pt modelId="{6DE6F3FB-369D-4DBF-981A-9953553E25D1}">
      <dgm:prSet/>
      <dgm:spPr/>
      <dgm:t>
        <a:bodyPr/>
        <a:lstStyle/>
        <a:p>
          <a:r>
            <a:rPr lang="tr-TR" b="1" i="0" baseline="0" dirty="0"/>
            <a:t>Model </a:t>
          </a:r>
          <a:r>
            <a:rPr lang="tr-TR" b="1" i="0" baseline="0" dirty="0" err="1"/>
            <a:t>Choice</a:t>
          </a:r>
          <a:r>
            <a:rPr lang="tr-TR" b="1" i="0" baseline="0" dirty="0"/>
            <a:t>:</a:t>
          </a:r>
          <a:r>
            <a:rPr lang="tr-TR" b="0" i="0" baseline="0" dirty="0"/>
            <a:t> </a:t>
          </a:r>
          <a:r>
            <a:rPr lang="tr-TR" b="0" i="0" baseline="0" dirty="0" err="1"/>
            <a:t>CrowdCNN</a:t>
          </a:r>
          <a:r>
            <a:rPr lang="tr-TR" b="0" i="0" baseline="0" dirty="0"/>
            <a:t>. </a:t>
          </a:r>
          <a:r>
            <a:rPr lang="en-US" b="0" i="0" baseline="0" dirty="0"/>
            <a:t>(This is a custom model we built)</a:t>
          </a:r>
          <a:endParaRPr lang="en-US" dirty="0"/>
        </a:p>
      </dgm:t>
    </dgm:pt>
    <dgm:pt modelId="{D33A499C-78A2-40EB-BA04-38360BE0B956}" type="parTrans" cxnId="{B24ADEBC-6FEB-4007-93AA-AFA5044C2B94}">
      <dgm:prSet/>
      <dgm:spPr/>
      <dgm:t>
        <a:bodyPr/>
        <a:lstStyle/>
        <a:p>
          <a:endParaRPr lang="en-US"/>
        </a:p>
      </dgm:t>
    </dgm:pt>
    <dgm:pt modelId="{88F7FD10-838B-4B10-9357-82C327E58A6E}" type="sibTrans" cxnId="{B24ADEBC-6FEB-4007-93AA-AFA5044C2B94}">
      <dgm:prSet/>
      <dgm:spPr/>
      <dgm:t>
        <a:bodyPr/>
        <a:lstStyle/>
        <a:p>
          <a:endParaRPr lang="en-US"/>
        </a:p>
      </dgm:t>
    </dgm:pt>
    <dgm:pt modelId="{1D1E22AC-996A-48C6-A58F-2093D5822150}">
      <dgm:prSet/>
      <dgm:spPr/>
      <dgm:t>
        <a:bodyPr/>
        <a:lstStyle/>
        <a:p>
          <a:r>
            <a:rPr lang="tr-TR" b="1" i="0" baseline="0" dirty="0"/>
            <a:t>Base (</a:t>
          </a:r>
          <a:r>
            <a:rPr lang="tr-TR" b="1" i="0" baseline="0" dirty="0" err="1"/>
            <a:t>Backbone</a:t>
          </a:r>
          <a:r>
            <a:rPr lang="tr-TR" b="1" i="0" baseline="0" dirty="0"/>
            <a:t>): </a:t>
          </a:r>
          <a:r>
            <a:rPr lang="tr-TR" b="0" i="0" baseline="0" dirty="0"/>
            <a:t>VGG16 </a:t>
          </a:r>
          <a:r>
            <a:rPr lang="tr-TR" b="0" i="0" baseline="0" dirty="0" err="1"/>
            <a:t>Convolutional</a:t>
          </a:r>
          <a:r>
            <a:rPr lang="tr-TR" b="0" i="0" baseline="0" dirty="0"/>
            <a:t> </a:t>
          </a:r>
          <a:r>
            <a:rPr lang="tr-TR" b="0" i="0" baseline="0" dirty="0" err="1"/>
            <a:t>Neural</a:t>
          </a:r>
          <a:r>
            <a:rPr lang="tr-TR" b="0" i="0" baseline="0" dirty="0"/>
            <a:t> Network.</a:t>
          </a:r>
          <a:endParaRPr lang="en-US" dirty="0"/>
        </a:p>
      </dgm:t>
    </dgm:pt>
    <dgm:pt modelId="{980C4760-6F82-4598-BEEC-8941E1FA1E2A}" type="parTrans" cxnId="{1381B15B-7774-4962-AFAC-7767400F0C7C}">
      <dgm:prSet/>
      <dgm:spPr/>
      <dgm:t>
        <a:bodyPr/>
        <a:lstStyle/>
        <a:p>
          <a:endParaRPr lang="en-US"/>
        </a:p>
      </dgm:t>
    </dgm:pt>
    <dgm:pt modelId="{EDEFF02C-011B-4126-8F1B-6779358E2510}" type="sibTrans" cxnId="{1381B15B-7774-4962-AFAC-7767400F0C7C}">
      <dgm:prSet/>
      <dgm:spPr/>
      <dgm:t>
        <a:bodyPr/>
        <a:lstStyle/>
        <a:p>
          <a:endParaRPr lang="en-US"/>
        </a:p>
      </dgm:t>
    </dgm:pt>
    <dgm:pt modelId="{A0466BE8-EC51-45CE-B57B-776CA18F411F}">
      <dgm:prSet/>
      <dgm:spPr/>
      <dgm:t>
        <a:bodyPr/>
        <a:lstStyle/>
        <a:p>
          <a:r>
            <a:rPr lang="tr-TR" b="1" i="0" baseline="0" dirty="0" err="1"/>
            <a:t>Why</a:t>
          </a:r>
          <a:r>
            <a:rPr lang="tr-TR" b="1" i="0" baseline="0" dirty="0"/>
            <a:t> VGG16?</a:t>
          </a:r>
          <a:r>
            <a:rPr lang="en-US" b="1" i="0" baseline="0" dirty="0"/>
            <a:t> It's a proven model trained on large datasets like ImageNet, so it's good at feature extraction. By using transfer learning, we used its learned features in our project, aiming for better results with less data.</a:t>
          </a:r>
          <a:endParaRPr lang="en-US" dirty="0"/>
        </a:p>
      </dgm:t>
    </dgm:pt>
    <dgm:pt modelId="{000A635C-8165-4D9C-B998-E22C1F975773}" type="parTrans" cxnId="{C2920657-9CB3-4621-AADB-41A1ABCDAEA2}">
      <dgm:prSet/>
      <dgm:spPr/>
      <dgm:t>
        <a:bodyPr/>
        <a:lstStyle/>
        <a:p>
          <a:endParaRPr lang="en-US"/>
        </a:p>
      </dgm:t>
    </dgm:pt>
    <dgm:pt modelId="{F4403F15-3C10-4072-A77C-0E10E60E9E2C}" type="sibTrans" cxnId="{C2920657-9CB3-4621-AADB-41A1ABCDAEA2}">
      <dgm:prSet/>
      <dgm:spPr/>
      <dgm:t>
        <a:bodyPr/>
        <a:lstStyle/>
        <a:p>
          <a:endParaRPr lang="en-US"/>
        </a:p>
      </dgm:t>
    </dgm:pt>
    <dgm:pt modelId="{349B2D02-7F18-41B8-AB3B-6B405C5B5525}">
      <dgm:prSet/>
      <dgm:spPr/>
      <dgm:t>
        <a:bodyPr/>
        <a:lstStyle/>
        <a:p>
          <a:r>
            <a:rPr lang="tr-TR" b="1" i="0" baseline="0" dirty="0"/>
            <a:t>General </a:t>
          </a:r>
          <a:r>
            <a:rPr lang="tr-TR" b="1" i="0" baseline="0" dirty="0" err="1"/>
            <a:t>Structure</a:t>
          </a:r>
          <a:r>
            <a:rPr lang="tr-TR" b="1" i="0" baseline="0" dirty="0"/>
            <a:t>:</a:t>
          </a:r>
          <a:r>
            <a:rPr lang="tr-TR" b="0" i="0" baseline="0" dirty="0"/>
            <a:t> U-Net </a:t>
          </a:r>
          <a:r>
            <a:rPr lang="tr-TR" b="0" i="0" baseline="0" dirty="0" err="1"/>
            <a:t>Like</a:t>
          </a:r>
          <a:r>
            <a:rPr lang="tr-TR" b="0" i="0" baseline="0" dirty="0"/>
            <a:t> Encoder-</a:t>
          </a:r>
          <a:r>
            <a:rPr lang="tr-TR" b="0" i="0" baseline="0" dirty="0" err="1"/>
            <a:t>Decoder</a:t>
          </a:r>
          <a:r>
            <a:rPr lang="tr-TR" b="0" i="0" baseline="0" dirty="0"/>
            <a:t> Architecture. </a:t>
          </a:r>
          <a:endParaRPr lang="en-US" dirty="0"/>
        </a:p>
      </dgm:t>
    </dgm:pt>
    <dgm:pt modelId="{B312A444-1C6B-4F27-9F43-41EB25334B1E}" type="parTrans" cxnId="{1CD236EC-4F23-43A7-9E67-5A659B467C10}">
      <dgm:prSet/>
      <dgm:spPr/>
      <dgm:t>
        <a:bodyPr/>
        <a:lstStyle/>
        <a:p>
          <a:endParaRPr lang="en-US"/>
        </a:p>
      </dgm:t>
    </dgm:pt>
    <dgm:pt modelId="{3E3AC37F-B642-4EC6-BB0E-CFFE6CE4A3F4}" type="sibTrans" cxnId="{1CD236EC-4F23-43A7-9E67-5A659B467C10}">
      <dgm:prSet/>
      <dgm:spPr/>
      <dgm:t>
        <a:bodyPr/>
        <a:lstStyle/>
        <a:p>
          <a:endParaRPr lang="en-US"/>
        </a:p>
      </dgm:t>
    </dgm:pt>
    <dgm:pt modelId="{0767CE60-E6F1-446A-BB3E-6F95E2797D85}">
      <dgm:prSet/>
      <dgm:spPr/>
      <dgm:t>
        <a:bodyPr/>
        <a:lstStyle/>
        <a:p>
          <a:r>
            <a:rPr lang="tr-TR" b="1" i="0" baseline="0" dirty="0" err="1"/>
            <a:t>Why</a:t>
          </a:r>
          <a:r>
            <a:rPr lang="tr-TR" b="1" i="0" baseline="0" dirty="0"/>
            <a:t> U-Net </a:t>
          </a:r>
          <a:r>
            <a:rPr lang="tr-TR" b="1" i="0" baseline="0" dirty="0" err="1"/>
            <a:t>Like</a:t>
          </a:r>
          <a:r>
            <a:rPr lang="tr-TR" b="1" i="0" baseline="0" dirty="0"/>
            <a:t>? </a:t>
          </a:r>
          <a:r>
            <a:rPr lang="en-US" b="0" i="0" baseline="0" dirty="0"/>
            <a:t>This structure is good at combining general context information (with the encoder) and precise location information (with the decoder and skip connections). It's suitable for tasks that predict on a pixel-by-pixel basis, like density maps.</a:t>
          </a:r>
          <a:endParaRPr lang="en-US" dirty="0"/>
        </a:p>
      </dgm:t>
    </dgm:pt>
    <dgm:pt modelId="{D5E6756F-9765-4B55-AEA5-711B0C2B85BA}" type="parTrans" cxnId="{92A8A1F8-F949-4536-8315-9F727A47707D}">
      <dgm:prSet/>
      <dgm:spPr/>
      <dgm:t>
        <a:bodyPr/>
        <a:lstStyle/>
        <a:p>
          <a:endParaRPr lang="en-US"/>
        </a:p>
      </dgm:t>
    </dgm:pt>
    <dgm:pt modelId="{B4D9E3D8-37D6-4815-A9AC-AE3FDBBEB5F3}" type="sibTrans" cxnId="{92A8A1F8-F949-4536-8315-9F727A47707D}">
      <dgm:prSet/>
      <dgm:spPr/>
      <dgm:t>
        <a:bodyPr/>
        <a:lstStyle/>
        <a:p>
          <a:endParaRPr lang="en-US"/>
        </a:p>
      </dgm:t>
    </dgm:pt>
    <dgm:pt modelId="{45481111-3BB4-4D6B-B473-860ECFB67BB9}">
      <dgm:prSet/>
      <dgm:spPr/>
      <dgm:t>
        <a:bodyPr/>
        <a:lstStyle/>
        <a:p>
          <a:r>
            <a:rPr lang="tr-TR" b="1" i="0" baseline="0" dirty="0" err="1"/>
            <a:t>Model's</a:t>
          </a:r>
          <a:r>
            <a:rPr lang="tr-TR" b="1" i="0" baseline="0" dirty="0"/>
            <a:t> </a:t>
          </a:r>
          <a:r>
            <a:rPr lang="tr-TR" b="1" i="0" baseline="0" dirty="0" err="1"/>
            <a:t>Goal</a:t>
          </a:r>
          <a:r>
            <a:rPr lang="tr-TR" b="1" i="0" baseline="0" dirty="0"/>
            <a:t>: </a:t>
          </a:r>
          <a:r>
            <a:rPr lang="en-US" b="0" i="0" baseline="0" dirty="0"/>
            <a:t>To create a Density Map (heatmap) from an input image, where each pixel shows how crowded that spot is.</a:t>
          </a:r>
          <a:endParaRPr lang="en-US" dirty="0"/>
        </a:p>
      </dgm:t>
    </dgm:pt>
    <dgm:pt modelId="{11EC1A35-228C-4D6A-AF41-3271FE8082F5}" type="parTrans" cxnId="{D01DDFB3-0934-46FA-9BE7-E63D352187A1}">
      <dgm:prSet/>
      <dgm:spPr/>
      <dgm:t>
        <a:bodyPr/>
        <a:lstStyle/>
        <a:p>
          <a:endParaRPr lang="en-US"/>
        </a:p>
      </dgm:t>
    </dgm:pt>
    <dgm:pt modelId="{9D1E996A-11D7-4CED-A959-A1C130D90397}" type="sibTrans" cxnId="{D01DDFB3-0934-46FA-9BE7-E63D352187A1}">
      <dgm:prSet/>
      <dgm:spPr/>
      <dgm:t>
        <a:bodyPr/>
        <a:lstStyle/>
        <a:p>
          <a:endParaRPr lang="en-US"/>
        </a:p>
      </dgm:t>
    </dgm:pt>
    <dgm:pt modelId="{84C7C9A7-B728-495B-9376-7C3ADFFCE2F4}" type="pres">
      <dgm:prSet presAssocID="{4D75F9F0-1543-42E5-B22A-463D8EAEADDB}" presName="cycle" presStyleCnt="0">
        <dgm:presLayoutVars>
          <dgm:dir/>
          <dgm:resizeHandles val="exact"/>
        </dgm:presLayoutVars>
      </dgm:prSet>
      <dgm:spPr/>
    </dgm:pt>
    <dgm:pt modelId="{FB2330A5-9F72-4FFA-9792-FB4D4D69FECE}" type="pres">
      <dgm:prSet presAssocID="{6DE6F3FB-369D-4DBF-981A-9953553E25D1}" presName="node" presStyleLbl="node1" presStyleIdx="0" presStyleCnt="4" custScaleY="118262">
        <dgm:presLayoutVars>
          <dgm:bulletEnabled val="1"/>
        </dgm:presLayoutVars>
      </dgm:prSet>
      <dgm:spPr/>
    </dgm:pt>
    <dgm:pt modelId="{790482A9-ED75-4288-919B-9750CDE7C8A0}" type="pres">
      <dgm:prSet presAssocID="{6DE6F3FB-369D-4DBF-981A-9953553E25D1}" presName="spNode" presStyleCnt="0"/>
      <dgm:spPr/>
    </dgm:pt>
    <dgm:pt modelId="{1D0A6A46-12AD-4A08-BB0F-4DFF4E1BCA3F}" type="pres">
      <dgm:prSet presAssocID="{88F7FD10-838B-4B10-9357-82C327E58A6E}" presName="sibTrans" presStyleLbl="sibTrans1D1" presStyleIdx="0" presStyleCnt="4"/>
      <dgm:spPr/>
    </dgm:pt>
    <dgm:pt modelId="{30C1F605-5644-4547-9E3E-C3FA7B30428F}" type="pres">
      <dgm:prSet presAssocID="{1D1E22AC-996A-48C6-A58F-2093D5822150}" presName="node" presStyleLbl="node1" presStyleIdx="1" presStyleCnt="4" custScaleX="149350" custScaleY="108251">
        <dgm:presLayoutVars>
          <dgm:bulletEnabled val="1"/>
        </dgm:presLayoutVars>
      </dgm:prSet>
      <dgm:spPr/>
    </dgm:pt>
    <dgm:pt modelId="{4ACBC4CA-C9C8-47CB-B666-169F2BD935F7}" type="pres">
      <dgm:prSet presAssocID="{1D1E22AC-996A-48C6-A58F-2093D5822150}" presName="spNode" presStyleCnt="0"/>
      <dgm:spPr/>
    </dgm:pt>
    <dgm:pt modelId="{E3F5E87B-C92D-4E01-94DB-3464441A33CB}" type="pres">
      <dgm:prSet presAssocID="{EDEFF02C-011B-4126-8F1B-6779358E2510}" presName="sibTrans" presStyleLbl="sibTrans1D1" presStyleIdx="1" presStyleCnt="4"/>
      <dgm:spPr/>
    </dgm:pt>
    <dgm:pt modelId="{CA1FE25B-32C2-492E-B0A5-706C62D2F4B0}" type="pres">
      <dgm:prSet presAssocID="{349B2D02-7F18-41B8-AB3B-6B405C5B5525}" presName="node" presStyleLbl="node1" presStyleIdx="2" presStyleCnt="4" custScaleX="117377" custScaleY="128554">
        <dgm:presLayoutVars>
          <dgm:bulletEnabled val="1"/>
        </dgm:presLayoutVars>
      </dgm:prSet>
      <dgm:spPr/>
    </dgm:pt>
    <dgm:pt modelId="{DBEA3198-ADBC-4337-A6DA-5CB5D485B56D}" type="pres">
      <dgm:prSet presAssocID="{349B2D02-7F18-41B8-AB3B-6B405C5B5525}" presName="spNode" presStyleCnt="0"/>
      <dgm:spPr/>
    </dgm:pt>
    <dgm:pt modelId="{08114FDE-98C8-436B-9505-6577F2694EA6}" type="pres">
      <dgm:prSet presAssocID="{3E3AC37F-B642-4EC6-BB0E-CFFE6CE4A3F4}" presName="sibTrans" presStyleLbl="sibTrans1D1" presStyleIdx="2" presStyleCnt="4"/>
      <dgm:spPr/>
    </dgm:pt>
    <dgm:pt modelId="{28B3AC66-E5B3-42A4-86F9-E0ECA0F6A888}" type="pres">
      <dgm:prSet presAssocID="{45481111-3BB4-4D6B-B473-860ECFB67BB9}" presName="node" presStyleLbl="node1" presStyleIdx="3" presStyleCnt="4" custScaleX="119541" custScaleY="113397">
        <dgm:presLayoutVars>
          <dgm:bulletEnabled val="1"/>
        </dgm:presLayoutVars>
      </dgm:prSet>
      <dgm:spPr/>
    </dgm:pt>
    <dgm:pt modelId="{869DA956-38C4-4D1F-95F8-C55455947BC2}" type="pres">
      <dgm:prSet presAssocID="{45481111-3BB4-4D6B-B473-860ECFB67BB9}" presName="spNode" presStyleCnt="0"/>
      <dgm:spPr/>
    </dgm:pt>
    <dgm:pt modelId="{CB5C664C-FA24-49DF-B3FA-43B5A8855966}" type="pres">
      <dgm:prSet presAssocID="{9D1E996A-11D7-4CED-A959-A1C130D90397}" presName="sibTrans" presStyleLbl="sibTrans1D1" presStyleIdx="3" presStyleCnt="4"/>
      <dgm:spPr/>
    </dgm:pt>
  </dgm:ptLst>
  <dgm:cxnLst>
    <dgm:cxn modelId="{0BB8140D-9D87-4B91-B8DC-33652747AB60}" type="presOf" srcId="{6DE6F3FB-369D-4DBF-981A-9953553E25D1}" destId="{FB2330A5-9F72-4FFA-9792-FB4D4D69FECE}" srcOrd="0" destOrd="0" presId="urn:microsoft.com/office/officeart/2005/8/layout/cycle6"/>
    <dgm:cxn modelId="{ACB4633E-6E82-4781-9C71-8375A31136B7}" type="presOf" srcId="{4D75F9F0-1543-42E5-B22A-463D8EAEADDB}" destId="{84C7C9A7-B728-495B-9376-7C3ADFFCE2F4}" srcOrd="0" destOrd="0" presId="urn:microsoft.com/office/officeart/2005/8/layout/cycle6"/>
    <dgm:cxn modelId="{1381B15B-7774-4962-AFAC-7767400F0C7C}" srcId="{4D75F9F0-1543-42E5-B22A-463D8EAEADDB}" destId="{1D1E22AC-996A-48C6-A58F-2093D5822150}" srcOrd="1" destOrd="0" parTransId="{980C4760-6F82-4598-BEEC-8941E1FA1E2A}" sibTransId="{EDEFF02C-011B-4126-8F1B-6779358E2510}"/>
    <dgm:cxn modelId="{2F54435E-935C-4C2F-AB69-029895730299}" type="presOf" srcId="{88F7FD10-838B-4B10-9357-82C327E58A6E}" destId="{1D0A6A46-12AD-4A08-BB0F-4DFF4E1BCA3F}" srcOrd="0" destOrd="0" presId="urn:microsoft.com/office/officeart/2005/8/layout/cycle6"/>
    <dgm:cxn modelId="{8437C35E-8387-4A95-B086-02B971EAAAAD}" type="presOf" srcId="{349B2D02-7F18-41B8-AB3B-6B405C5B5525}" destId="{CA1FE25B-32C2-492E-B0A5-706C62D2F4B0}" srcOrd="0" destOrd="0" presId="urn:microsoft.com/office/officeart/2005/8/layout/cycle6"/>
    <dgm:cxn modelId="{E5A38A47-C5B1-4562-9D82-04CEE05486E4}" type="presOf" srcId="{1D1E22AC-996A-48C6-A58F-2093D5822150}" destId="{30C1F605-5644-4547-9E3E-C3FA7B30428F}" srcOrd="0" destOrd="0" presId="urn:microsoft.com/office/officeart/2005/8/layout/cycle6"/>
    <dgm:cxn modelId="{F4D90654-55ED-433D-8E6E-5B98CA2E4762}" type="presOf" srcId="{A0466BE8-EC51-45CE-B57B-776CA18F411F}" destId="{30C1F605-5644-4547-9E3E-C3FA7B30428F}" srcOrd="0" destOrd="1" presId="urn:microsoft.com/office/officeart/2005/8/layout/cycle6"/>
    <dgm:cxn modelId="{C2920657-9CB3-4621-AADB-41A1ABCDAEA2}" srcId="{1D1E22AC-996A-48C6-A58F-2093D5822150}" destId="{A0466BE8-EC51-45CE-B57B-776CA18F411F}" srcOrd="0" destOrd="0" parTransId="{000A635C-8165-4D9C-B998-E22C1F975773}" sibTransId="{F4403F15-3C10-4072-A77C-0E10E60E9E2C}"/>
    <dgm:cxn modelId="{BEB8647B-3CF3-4DA9-80A7-1335DC56DA1B}" type="presOf" srcId="{45481111-3BB4-4D6B-B473-860ECFB67BB9}" destId="{28B3AC66-E5B3-42A4-86F9-E0ECA0F6A888}" srcOrd="0" destOrd="0" presId="urn:microsoft.com/office/officeart/2005/8/layout/cycle6"/>
    <dgm:cxn modelId="{4215528B-0EBB-4475-AB52-DA08F67D633C}" type="presOf" srcId="{9D1E996A-11D7-4CED-A959-A1C130D90397}" destId="{CB5C664C-FA24-49DF-B3FA-43B5A8855966}" srcOrd="0" destOrd="0" presId="urn:microsoft.com/office/officeart/2005/8/layout/cycle6"/>
    <dgm:cxn modelId="{63346AA0-CA5C-4E91-BECD-C265C7CCA226}" type="presOf" srcId="{EDEFF02C-011B-4126-8F1B-6779358E2510}" destId="{E3F5E87B-C92D-4E01-94DB-3464441A33CB}" srcOrd="0" destOrd="0" presId="urn:microsoft.com/office/officeart/2005/8/layout/cycle6"/>
    <dgm:cxn modelId="{D01DDFB3-0934-46FA-9BE7-E63D352187A1}" srcId="{4D75F9F0-1543-42E5-B22A-463D8EAEADDB}" destId="{45481111-3BB4-4D6B-B473-860ECFB67BB9}" srcOrd="3" destOrd="0" parTransId="{11EC1A35-228C-4D6A-AF41-3271FE8082F5}" sibTransId="{9D1E996A-11D7-4CED-A959-A1C130D90397}"/>
    <dgm:cxn modelId="{B24ADEBC-6FEB-4007-93AA-AFA5044C2B94}" srcId="{4D75F9F0-1543-42E5-B22A-463D8EAEADDB}" destId="{6DE6F3FB-369D-4DBF-981A-9953553E25D1}" srcOrd="0" destOrd="0" parTransId="{D33A499C-78A2-40EB-BA04-38360BE0B956}" sibTransId="{88F7FD10-838B-4B10-9357-82C327E58A6E}"/>
    <dgm:cxn modelId="{DD06B5D8-BC6B-43AF-A198-CDF82194A159}" type="presOf" srcId="{3E3AC37F-B642-4EC6-BB0E-CFFE6CE4A3F4}" destId="{08114FDE-98C8-436B-9505-6577F2694EA6}" srcOrd="0" destOrd="0" presId="urn:microsoft.com/office/officeart/2005/8/layout/cycle6"/>
    <dgm:cxn modelId="{EFC9E0DE-6086-445D-B3B2-361EA55505C1}" type="presOf" srcId="{0767CE60-E6F1-446A-BB3E-6F95E2797D85}" destId="{CA1FE25B-32C2-492E-B0A5-706C62D2F4B0}" srcOrd="0" destOrd="1" presId="urn:microsoft.com/office/officeart/2005/8/layout/cycle6"/>
    <dgm:cxn modelId="{1CD236EC-4F23-43A7-9E67-5A659B467C10}" srcId="{4D75F9F0-1543-42E5-B22A-463D8EAEADDB}" destId="{349B2D02-7F18-41B8-AB3B-6B405C5B5525}" srcOrd="2" destOrd="0" parTransId="{B312A444-1C6B-4F27-9F43-41EB25334B1E}" sibTransId="{3E3AC37F-B642-4EC6-BB0E-CFFE6CE4A3F4}"/>
    <dgm:cxn modelId="{92A8A1F8-F949-4536-8315-9F727A47707D}" srcId="{349B2D02-7F18-41B8-AB3B-6B405C5B5525}" destId="{0767CE60-E6F1-446A-BB3E-6F95E2797D85}" srcOrd="0" destOrd="0" parTransId="{D5E6756F-9765-4B55-AEA5-711B0C2B85BA}" sibTransId="{B4D9E3D8-37D6-4815-A9AC-AE3FDBBEB5F3}"/>
    <dgm:cxn modelId="{B82A5365-58D2-4D10-ADD6-FFECDA074367}" type="presParOf" srcId="{84C7C9A7-B728-495B-9376-7C3ADFFCE2F4}" destId="{FB2330A5-9F72-4FFA-9792-FB4D4D69FECE}" srcOrd="0" destOrd="0" presId="urn:microsoft.com/office/officeart/2005/8/layout/cycle6"/>
    <dgm:cxn modelId="{2259A766-5EC3-4399-A9D9-0404536C4459}" type="presParOf" srcId="{84C7C9A7-B728-495B-9376-7C3ADFFCE2F4}" destId="{790482A9-ED75-4288-919B-9750CDE7C8A0}" srcOrd="1" destOrd="0" presId="urn:microsoft.com/office/officeart/2005/8/layout/cycle6"/>
    <dgm:cxn modelId="{1E3D5E49-6C8A-4648-B515-2B66D4DCE960}" type="presParOf" srcId="{84C7C9A7-B728-495B-9376-7C3ADFFCE2F4}" destId="{1D0A6A46-12AD-4A08-BB0F-4DFF4E1BCA3F}" srcOrd="2" destOrd="0" presId="urn:microsoft.com/office/officeart/2005/8/layout/cycle6"/>
    <dgm:cxn modelId="{436D5620-6909-4B43-987F-159B27D914CD}" type="presParOf" srcId="{84C7C9A7-B728-495B-9376-7C3ADFFCE2F4}" destId="{30C1F605-5644-4547-9E3E-C3FA7B30428F}" srcOrd="3" destOrd="0" presId="urn:microsoft.com/office/officeart/2005/8/layout/cycle6"/>
    <dgm:cxn modelId="{516378E2-8466-4531-925E-282D9D817B76}" type="presParOf" srcId="{84C7C9A7-B728-495B-9376-7C3ADFFCE2F4}" destId="{4ACBC4CA-C9C8-47CB-B666-169F2BD935F7}" srcOrd="4" destOrd="0" presId="urn:microsoft.com/office/officeart/2005/8/layout/cycle6"/>
    <dgm:cxn modelId="{40C9E4F3-3423-48F5-8261-7F698BDE9A6C}" type="presParOf" srcId="{84C7C9A7-B728-495B-9376-7C3ADFFCE2F4}" destId="{E3F5E87B-C92D-4E01-94DB-3464441A33CB}" srcOrd="5" destOrd="0" presId="urn:microsoft.com/office/officeart/2005/8/layout/cycle6"/>
    <dgm:cxn modelId="{E4D37842-8C0D-41BB-BBB7-7F616A4BC311}" type="presParOf" srcId="{84C7C9A7-B728-495B-9376-7C3ADFFCE2F4}" destId="{CA1FE25B-32C2-492E-B0A5-706C62D2F4B0}" srcOrd="6" destOrd="0" presId="urn:microsoft.com/office/officeart/2005/8/layout/cycle6"/>
    <dgm:cxn modelId="{E46C81BF-AF2A-44F7-9BCF-A28143E26F7D}" type="presParOf" srcId="{84C7C9A7-B728-495B-9376-7C3ADFFCE2F4}" destId="{DBEA3198-ADBC-4337-A6DA-5CB5D485B56D}" srcOrd="7" destOrd="0" presId="urn:microsoft.com/office/officeart/2005/8/layout/cycle6"/>
    <dgm:cxn modelId="{380EA0D7-985D-49DF-A766-2EC0CF40BA8F}" type="presParOf" srcId="{84C7C9A7-B728-495B-9376-7C3ADFFCE2F4}" destId="{08114FDE-98C8-436B-9505-6577F2694EA6}" srcOrd="8" destOrd="0" presId="urn:microsoft.com/office/officeart/2005/8/layout/cycle6"/>
    <dgm:cxn modelId="{7888E66B-B495-4183-BA67-6BE7EBA6B59D}" type="presParOf" srcId="{84C7C9A7-B728-495B-9376-7C3ADFFCE2F4}" destId="{28B3AC66-E5B3-42A4-86F9-E0ECA0F6A888}" srcOrd="9" destOrd="0" presId="urn:microsoft.com/office/officeart/2005/8/layout/cycle6"/>
    <dgm:cxn modelId="{1CF28186-FE76-4190-B4CE-6F2379944F84}" type="presParOf" srcId="{84C7C9A7-B728-495B-9376-7C3ADFFCE2F4}" destId="{869DA956-38C4-4D1F-95F8-C55455947BC2}" srcOrd="10" destOrd="0" presId="urn:microsoft.com/office/officeart/2005/8/layout/cycle6"/>
    <dgm:cxn modelId="{7F2EE427-E0FB-4BF5-8772-86C5F2AD2C99}" type="presParOf" srcId="{84C7C9A7-B728-495B-9376-7C3ADFFCE2F4}" destId="{CB5C664C-FA24-49DF-B3FA-43B5A8855966}" srcOrd="11"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51A1BD8-250E-494D-BBA1-EBD8E8B6D73C}"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06AF5FA-2A7A-4B14-B1EE-02BA85107AFF}">
      <dgm:prSet/>
      <dgm:spPr/>
      <dgm:t>
        <a:bodyPr/>
        <a:lstStyle/>
        <a:p>
          <a:pPr>
            <a:lnSpc>
              <a:spcPct val="100000"/>
            </a:lnSpc>
          </a:pPr>
          <a:r>
            <a:rPr lang="tr-TR" b="1" i="0" baseline="0" dirty="0" err="1"/>
            <a:t>Loss</a:t>
          </a:r>
          <a:r>
            <a:rPr lang="tr-TR" b="1" i="0" baseline="0" dirty="0"/>
            <a:t> </a:t>
          </a:r>
          <a:r>
            <a:rPr lang="tr-TR" b="1" i="0" baseline="0" dirty="0" err="1"/>
            <a:t>Function</a:t>
          </a:r>
          <a:r>
            <a:rPr lang="tr-TR" b="1" i="0" baseline="0" dirty="0"/>
            <a:t>: </a:t>
          </a:r>
          <a:r>
            <a:rPr lang="tr-TR" b="0" i="0" baseline="0" dirty="0" err="1"/>
            <a:t>combined_loss</a:t>
          </a:r>
          <a:r>
            <a:rPr lang="tr-TR" b="0" i="0" baseline="0" dirty="0"/>
            <a:t> </a:t>
          </a:r>
          <a:endParaRPr lang="en-US" dirty="0"/>
        </a:p>
      </dgm:t>
    </dgm:pt>
    <dgm:pt modelId="{6517674F-4566-4DAB-B76C-7AE7F19693E0}" type="parTrans" cxnId="{E948A74F-04DD-4C84-84F1-D776740D40C9}">
      <dgm:prSet/>
      <dgm:spPr/>
      <dgm:t>
        <a:bodyPr/>
        <a:lstStyle/>
        <a:p>
          <a:endParaRPr lang="en-US"/>
        </a:p>
      </dgm:t>
    </dgm:pt>
    <dgm:pt modelId="{8CF4BF83-8D16-415F-85BA-830172BD6014}" type="sibTrans" cxnId="{E948A74F-04DD-4C84-84F1-D776740D40C9}">
      <dgm:prSet/>
      <dgm:spPr/>
      <dgm:t>
        <a:bodyPr/>
        <a:lstStyle/>
        <a:p>
          <a:endParaRPr lang="en-US"/>
        </a:p>
      </dgm:t>
    </dgm:pt>
    <dgm:pt modelId="{DAB75B08-32B8-419A-A1A4-716338196054}">
      <dgm:prSet/>
      <dgm:spPr/>
      <dgm:t>
        <a:bodyPr/>
        <a:lstStyle/>
        <a:p>
          <a:pPr>
            <a:lnSpc>
              <a:spcPct val="100000"/>
            </a:lnSpc>
          </a:pPr>
          <a:r>
            <a:rPr lang="en-US" b="0" i="0" baseline="0" dirty="0"/>
            <a:t>Part 1: Pixel-wise Mean Squared Error (</a:t>
          </a:r>
          <a:r>
            <a:rPr lang="en-US" b="0" i="0" baseline="0" dirty="0" err="1"/>
            <a:t>MSELoss</a:t>
          </a:r>
          <a:r>
            <a:rPr lang="en-US" b="0" i="0" baseline="0" dirty="0"/>
            <a:t>) -&gt; For map accuracy.</a:t>
          </a:r>
          <a:endParaRPr lang="en-US" dirty="0"/>
        </a:p>
      </dgm:t>
    </dgm:pt>
    <dgm:pt modelId="{672615D8-18FD-4171-B536-5A2D46CA8FC9}" type="parTrans" cxnId="{DEF87290-0141-46CB-9004-6427A087CC95}">
      <dgm:prSet/>
      <dgm:spPr/>
      <dgm:t>
        <a:bodyPr/>
        <a:lstStyle/>
        <a:p>
          <a:endParaRPr lang="en-US"/>
        </a:p>
      </dgm:t>
    </dgm:pt>
    <dgm:pt modelId="{1E297CFA-7D74-46F1-9C51-6EEA30422C8E}" type="sibTrans" cxnId="{DEF87290-0141-46CB-9004-6427A087CC95}">
      <dgm:prSet/>
      <dgm:spPr/>
      <dgm:t>
        <a:bodyPr/>
        <a:lstStyle/>
        <a:p>
          <a:endParaRPr lang="en-US"/>
        </a:p>
      </dgm:t>
    </dgm:pt>
    <dgm:pt modelId="{A00830D2-D31E-4B87-BC85-04CD1911E354}">
      <dgm:prSet/>
      <dgm:spPr/>
      <dgm:t>
        <a:bodyPr/>
        <a:lstStyle/>
        <a:p>
          <a:pPr>
            <a:lnSpc>
              <a:spcPct val="100000"/>
            </a:lnSpc>
          </a:pPr>
          <a:r>
            <a:rPr lang="en-US" b="0" i="0" baseline="0" dirty="0"/>
            <a:t>Part 2: Weighted Relative Count Error (Sum Loss) -&gt; For total count accuracy.</a:t>
          </a:r>
          <a:endParaRPr lang="en-US" dirty="0"/>
        </a:p>
      </dgm:t>
    </dgm:pt>
    <dgm:pt modelId="{5263C9E3-A81B-4F2E-977F-A78862D5C171}" type="parTrans" cxnId="{2EC9199E-E53D-4642-810B-604387C12539}">
      <dgm:prSet/>
      <dgm:spPr/>
      <dgm:t>
        <a:bodyPr/>
        <a:lstStyle/>
        <a:p>
          <a:endParaRPr lang="en-US"/>
        </a:p>
      </dgm:t>
    </dgm:pt>
    <dgm:pt modelId="{8E9C9459-DDA9-43A8-B50D-B388EF7FF1D9}" type="sibTrans" cxnId="{2EC9199E-E53D-4642-810B-604387C12539}">
      <dgm:prSet/>
      <dgm:spPr/>
      <dgm:t>
        <a:bodyPr/>
        <a:lstStyle/>
        <a:p>
          <a:endParaRPr lang="en-US"/>
        </a:p>
      </dgm:t>
    </dgm:pt>
    <dgm:pt modelId="{8F9F6578-8EB9-462B-BEBA-FE11256AAF6F}">
      <dgm:prSet/>
      <dgm:spPr/>
      <dgm:t>
        <a:bodyPr/>
        <a:lstStyle/>
        <a:p>
          <a:pPr>
            <a:lnSpc>
              <a:spcPct val="100000"/>
            </a:lnSpc>
          </a:pPr>
          <a:r>
            <a:rPr lang="tr-TR" b="0" i="0" baseline="0" dirty="0" err="1"/>
            <a:t>Weight</a:t>
          </a:r>
          <a:r>
            <a:rPr lang="tr-TR" b="0" i="0" baseline="0" dirty="0"/>
            <a:t> </a:t>
          </a:r>
          <a:r>
            <a:rPr lang="tr-TR" b="0" i="0" baseline="0" dirty="0" err="1"/>
            <a:t>Parameter</a:t>
          </a:r>
          <a:r>
            <a:rPr lang="tr-TR" b="0" i="0" baseline="0" dirty="0"/>
            <a:t> (</a:t>
          </a:r>
          <a:r>
            <a:rPr lang="tr-TR" b="0" i="0" baseline="0" dirty="0" err="1"/>
            <a:t>sum_loss_weight</a:t>
          </a:r>
          <a:r>
            <a:rPr lang="tr-TR" b="0" i="0" baseline="0" dirty="0"/>
            <a:t>): </a:t>
          </a:r>
          <a:r>
            <a:rPr lang="tr-TR" b="0" dirty="0"/>
            <a:t>15.0</a:t>
          </a:r>
          <a:endParaRPr lang="en-US" dirty="0"/>
        </a:p>
      </dgm:t>
    </dgm:pt>
    <dgm:pt modelId="{54EDFE31-85B7-4C6E-ACEF-6BBBFEF225DA}" type="parTrans" cxnId="{71D26012-42E2-45F6-B2C5-2EF591E9352A}">
      <dgm:prSet/>
      <dgm:spPr/>
      <dgm:t>
        <a:bodyPr/>
        <a:lstStyle/>
        <a:p>
          <a:endParaRPr lang="en-US"/>
        </a:p>
      </dgm:t>
    </dgm:pt>
    <dgm:pt modelId="{A7D6753E-E89B-462A-A5B0-FE5E51031684}" type="sibTrans" cxnId="{71D26012-42E2-45F6-B2C5-2EF591E9352A}">
      <dgm:prSet/>
      <dgm:spPr/>
      <dgm:t>
        <a:bodyPr/>
        <a:lstStyle/>
        <a:p>
          <a:endParaRPr lang="en-US"/>
        </a:p>
      </dgm:t>
    </dgm:pt>
    <dgm:pt modelId="{778892EC-87E4-4059-BACA-421F827E278B}">
      <dgm:prSet/>
      <dgm:spPr/>
      <dgm:t>
        <a:bodyPr/>
        <a:lstStyle/>
        <a:p>
          <a:pPr>
            <a:lnSpc>
              <a:spcPct val="100000"/>
            </a:lnSpc>
          </a:pPr>
          <a:r>
            <a:rPr lang="tr-TR" b="1" i="0" baseline="0" dirty="0" err="1"/>
            <a:t>Optimizer</a:t>
          </a:r>
          <a:r>
            <a:rPr lang="tr-TR" b="1" i="0" baseline="0" dirty="0"/>
            <a:t>:</a:t>
          </a:r>
          <a:r>
            <a:rPr lang="tr-TR" b="0" i="0" baseline="0" dirty="0"/>
            <a:t> </a:t>
          </a:r>
          <a:r>
            <a:rPr lang="tr-TR" b="0" i="0" baseline="0" dirty="0" err="1"/>
            <a:t>AdamW</a:t>
          </a:r>
          <a:r>
            <a:rPr lang="tr-TR" b="0" i="0" baseline="0" dirty="0"/>
            <a:t> (</a:t>
          </a:r>
          <a:r>
            <a:rPr lang="tr-TR" b="0" i="0" baseline="0" dirty="0" err="1"/>
            <a:t>learning_rate</a:t>
          </a:r>
          <a:r>
            <a:rPr lang="tr-TR" b="0" i="0" baseline="0" dirty="0"/>
            <a:t>): </a:t>
          </a:r>
          <a:r>
            <a:rPr lang="tr-TR" b="0" dirty="0"/>
            <a:t>3e-05</a:t>
          </a:r>
          <a:endParaRPr lang="en-US" dirty="0"/>
        </a:p>
      </dgm:t>
    </dgm:pt>
    <dgm:pt modelId="{E9BF6C2A-5F6C-48D5-9671-493B85D841A7}" type="parTrans" cxnId="{0E4591CF-333E-43D4-83A6-9CB9C682A63A}">
      <dgm:prSet/>
      <dgm:spPr/>
      <dgm:t>
        <a:bodyPr/>
        <a:lstStyle/>
        <a:p>
          <a:endParaRPr lang="en-US"/>
        </a:p>
      </dgm:t>
    </dgm:pt>
    <dgm:pt modelId="{648F083C-BCCD-4C70-95D1-84AA74FA1D36}" type="sibTrans" cxnId="{0E4591CF-333E-43D4-83A6-9CB9C682A63A}">
      <dgm:prSet/>
      <dgm:spPr/>
      <dgm:t>
        <a:bodyPr/>
        <a:lstStyle/>
        <a:p>
          <a:endParaRPr lang="en-US"/>
        </a:p>
      </dgm:t>
    </dgm:pt>
    <dgm:pt modelId="{DB914C91-9016-4716-8A1A-2D1333E10897}">
      <dgm:prSet/>
      <dgm:spPr/>
      <dgm:t>
        <a:bodyPr/>
        <a:lstStyle/>
        <a:p>
          <a:pPr>
            <a:lnSpc>
              <a:spcPct val="100000"/>
            </a:lnSpc>
          </a:pPr>
          <a:r>
            <a:rPr lang="tr-TR" b="1" i="0" baseline="0" dirty="0"/>
            <a:t>Learning Rate </a:t>
          </a:r>
          <a:r>
            <a:rPr lang="tr-TR" b="1" i="0" baseline="0" dirty="0" err="1"/>
            <a:t>Scheduler</a:t>
          </a:r>
          <a:r>
            <a:rPr lang="tr-TR" b="1" i="0" baseline="0" dirty="0"/>
            <a:t>: </a:t>
          </a:r>
          <a:r>
            <a:rPr lang="tr-TR" b="0" i="0" baseline="0" dirty="0" err="1"/>
            <a:t>ReduceLROnPlateau</a:t>
          </a:r>
          <a:r>
            <a:rPr lang="tr-TR" b="0" i="0" baseline="0" dirty="0"/>
            <a:t> (</a:t>
          </a:r>
          <a:r>
            <a:rPr lang="tr-TR" b="0" i="0" baseline="0" dirty="0" err="1"/>
            <a:t>based</a:t>
          </a:r>
          <a:r>
            <a:rPr lang="tr-TR" b="0" i="0" baseline="0" dirty="0"/>
            <a:t> on </a:t>
          </a:r>
          <a:r>
            <a:rPr lang="tr-TR" b="0" i="0" baseline="0" dirty="0" err="1"/>
            <a:t>Validation</a:t>
          </a:r>
          <a:r>
            <a:rPr lang="tr-TR" b="0" i="0" baseline="0" dirty="0"/>
            <a:t> MAE).</a:t>
          </a:r>
          <a:endParaRPr lang="en-US" dirty="0"/>
        </a:p>
      </dgm:t>
    </dgm:pt>
    <dgm:pt modelId="{D119AB6C-3F3F-45E5-8C38-CE25F404EC6F}" type="parTrans" cxnId="{DF303297-CD17-4FC7-81B5-861EF743D483}">
      <dgm:prSet/>
      <dgm:spPr/>
      <dgm:t>
        <a:bodyPr/>
        <a:lstStyle/>
        <a:p>
          <a:endParaRPr lang="en-US"/>
        </a:p>
      </dgm:t>
    </dgm:pt>
    <dgm:pt modelId="{B7A3293A-0FCE-40CF-B47E-20929AB1F5D3}" type="sibTrans" cxnId="{DF303297-CD17-4FC7-81B5-861EF743D483}">
      <dgm:prSet/>
      <dgm:spPr/>
      <dgm:t>
        <a:bodyPr/>
        <a:lstStyle/>
        <a:p>
          <a:endParaRPr lang="en-US"/>
        </a:p>
      </dgm:t>
    </dgm:pt>
    <dgm:pt modelId="{B91A972D-FEAE-4E3D-9968-F8AD959A7C47}">
      <dgm:prSet/>
      <dgm:spPr/>
      <dgm:t>
        <a:bodyPr/>
        <a:lstStyle/>
        <a:p>
          <a:pPr>
            <a:lnSpc>
              <a:spcPct val="100000"/>
            </a:lnSpc>
          </a:pPr>
          <a:r>
            <a:rPr lang="tr-TR" b="1" i="0" baseline="0" dirty="0"/>
            <a:t>Training </a:t>
          </a:r>
          <a:r>
            <a:rPr lang="tr-TR" b="1" i="0" baseline="0" dirty="0" err="1"/>
            <a:t>Duration</a:t>
          </a:r>
          <a:r>
            <a:rPr lang="tr-TR" b="1" i="0" baseline="0" dirty="0"/>
            <a:t>: </a:t>
          </a:r>
          <a:r>
            <a:rPr lang="tr-TR" b="0" i="0" baseline="0" dirty="0"/>
            <a:t>50 </a:t>
          </a:r>
          <a:r>
            <a:rPr lang="tr-TR" b="0" i="0" baseline="0" dirty="0" err="1"/>
            <a:t>Epoch</a:t>
          </a:r>
          <a:r>
            <a:rPr lang="tr-TR" b="0" i="0" baseline="0" dirty="0"/>
            <a:t>, </a:t>
          </a:r>
          <a:r>
            <a:rPr lang="tr-TR" b="0" i="0" baseline="0" dirty="0" err="1"/>
            <a:t>Batch</a:t>
          </a:r>
          <a:r>
            <a:rPr lang="tr-TR" b="0" i="0" baseline="0" dirty="0"/>
            <a:t> Size: 4. </a:t>
          </a:r>
          <a:endParaRPr lang="en-US" dirty="0"/>
        </a:p>
      </dgm:t>
    </dgm:pt>
    <dgm:pt modelId="{DD312A52-F9FE-4D6B-A836-C6E6A17A2559}" type="parTrans" cxnId="{407A1B26-9E95-44C0-8D89-A52801128C6F}">
      <dgm:prSet/>
      <dgm:spPr/>
      <dgm:t>
        <a:bodyPr/>
        <a:lstStyle/>
        <a:p>
          <a:endParaRPr lang="en-US"/>
        </a:p>
      </dgm:t>
    </dgm:pt>
    <dgm:pt modelId="{2E393B35-6641-4C44-9B1D-081C08260C8B}" type="sibTrans" cxnId="{407A1B26-9E95-44C0-8D89-A52801128C6F}">
      <dgm:prSet/>
      <dgm:spPr/>
      <dgm:t>
        <a:bodyPr/>
        <a:lstStyle/>
        <a:p>
          <a:endParaRPr lang="en-US"/>
        </a:p>
      </dgm:t>
    </dgm:pt>
    <dgm:pt modelId="{D312DE94-1885-4598-BF34-751E8911F0E5}">
      <dgm:prSet/>
      <dgm:spPr/>
      <dgm:t>
        <a:bodyPr/>
        <a:lstStyle/>
        <a:p>
          <a:pPr>
            <a:lnSpc>
              <a:spcPct val="100000"/>
            </a:lnSpc>
          </a:pPr>
          <a:r>
            <a:rPr lang="en-US" b="1" i="0" baseline="0" dirty="0"/>
            <a:t>Strategy: </a:t>
          </a:r>
          <a:r>
            <a:rPr lang="en-US" b="0" i="0" baseline="0" dirty="0"/>
            <a:t>Saved the model weights that gave the best validation MAE (like Early Stopping).</a:t>
          </a:r>
          <a:endParaRPr lang="en-US" b="0" dirty="0"/>
        </a:p>
      </dgm:t>
    </dgm:pt>
    <dgm:pt modelId="{53464AB3-4D8D-4E56-AC6F-8E901D553D24}" type="parTrans" cxnId="{CC291596-EC6F-4730-A71F-442E7769DD00}">
      <dgm:prSet/>
      <dgm:spPr/>
      <dgm:t>
        <a:bodyPr/>
        <a:lstStyle/>
        <a:p>
          <a:endParaRPr lang="en-US"/>
        </a:p>
      </dgm:t>
    </dgm:pt>
    <dgm:pt modelId="{AD138DC6-1098-4548-9488-226D2677642D}" type="sibTrans" cxnId="{CC291596-EC6F-4730-A71F-442E7769DD00}">
      <dgm:prSet/>
      <dgm:spPr/>
      <dgm:t>
        <a:bodyPr/>
        <a:lstStyle/>
        <a:p>
          <a:endParaRPr lang="en-US"/>
        </a:p>
      </dgm:t>
    </dgm:pt>
    <dgm:pt modelId="{3EEB99AD-F418-4212-9965-EC92488A43AC}" type="pres">
      <dgm:prSet presAssocID="{D51A1BD8-250E-494D-BBA1-EBD8E8B6D73C}" presName="root" presStyleCnt="0">
        <dgm:presLayoutVars>
          <dgm:dir/>
          <dgm:resizeHandles val="exact"/>
        </dgm:presLayoutVars>
      </dgm:prSet>
      <dgm:spPr/>
    </dgm:pt>
    <dgm:pt modelId="{98C502FA-C062-47AC-A875-4682C4F502E8}" type="pres">
      <dgm:prSet presAssocID="{106AF5FA-2A7A-4B14-B1EE-02BA85107AFF}" presName="compNode" presStyleCnt="0"/>
      <dgm:spPr/>
    </dgm:pt>
    <dgm:pt modelId="{238809D5-E574-4B86-933A-F10D8DA325A1}" type="pres">
      <dgm:prSet presAssocID="{106AF5FA-2A7A-4B14-B1EE-02BA85107AFF}" presName="bgRect" presStyleLbl="bgShp" presStyleIdx="0" presStyleCnt="8"/>
      <dgm:spPr/>
    </dgm:pt>
    <dgm:pt modelId="{34CA0359-9AB7-4F19-8C99-640B3A0F99E7}" type="pres">
      <dgm:prSet presAssocID="{106AF5FA-2A7A-4B14-B1EE-02BA85107AFF}"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ağlı değil"/>
        </a:ext>
      </dgm:extLst>
    </dgm:pt>
    <dgm:pt modelId="{51365755-1E32-436D-9B8B-4F0C0E2AD602}" type="pres">
      <dgm:prSet presAssocID="{106AF5FA-2A7A-4B14-B1EE-02BA85107AFF}" presName="spaceRect" presStyleCnt="0"/>
      <dgm:spPr/>
    </dgm:pt>
    <dgm:pt modelId="{033A8D7C-20E5-4721-AC8A-AB43B43C2328}" type="pres">
      <dgm:prSet presAssocID="{106AF5FA-2A7A-4B14-B1EE-02BA85107AFF}" presName="parTx" presStyleLbl="revTx" presStyleIdx="0" presStyleCnt="8">
        <dgm:presLayoutVars>
          <dgm:chMax val="0"/>
          <dgm:chPref val="0"/>
        </dgm:presLayoutVars>
      </dgm:prSet>
      <dgm:spPr/>
    </dgm:pt>
    <dgm:pt modelId="{A4A19744-0BEE-4D5E-BD18-BC5F483406F0}" type="pres">
      <dgm:prSet presAssocID="{8CF4BF83-8D16-415F-85BA-830172BD6014}" presName="sibTrans" presStyleCnt="0"/>
      <dgm:spPr/>
    </dgm:pt>
    <dgm:pt modelId="{AF20624F-21F2-4593-B4A1-1634CCDCEEB8}" type="pres">
      <dgm:prSet presAssocID="{DAB75B08-32B8-419A-A1A4-716338196054}" presName="compNode" presStyleCnt="0"/>
      <dgm:spPr/>
    </dgm:pt>
    <dgm:pt modelId="{088D54EC-D32B-4F26-BDD0-C24212700040}" type="pres">
      <dgm:prSet presAssocID="{DAB75B08-32B8-419A-A1A4-716338196054}" presName="bgRect" presStyleLbl="bgShp" presStyleIdx="1" presStyleCnt="8"/>
      <dgm:spPr/>
    </dgm:pt>
    <dgm:pt modelId="{F5522F81-E985-4988-B58D-BD22801051EA}" type="pres">
      <dgm:prSet presAssocID="{DAB75B08-32B8-419A-A1A4-716338196054}"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Hedef"/>
        </a:ext>
      </dgm:extLst>
    </dgm:pt>
    <dgm:pt modelId="{1C2A246F-23F2-4BCE-89D4-B362884D759C}" type="pres">
      <dgm:prSet presAssocID="{DAB75B08-32B8-419A-A1A4-716338196054}" presName="spaceRect" presStyleCnt="0"/>
      <dgm:spPr/>
    </dgm:pt>
    <dgm:pt modelId="{DBC1EA11-CF52-4CEC-8FF6-441547B185EA}" type="pres">
      <dgm:prSet presAssocID="{DAB75B08-32B8-419A-A1A4-716338196054}" presName="parTx" presStyleLbl="revTx" presStyleIdx="1" presStyleCnt="8">
        <dgm:presLayoutVars>
          <dgm:chMax val="0"/>
          <dgm:chPref val="0"/>
        </dgm:presLayoutVars>
      </dgm:prSet>
      <dgm:spPr/>
    </dgm:pt>
    <dgm:pt modelId="{4044D6BE-4ABB-41F3-B0AC-4AEC289325F1}" type="pres">
      <dgm:prSet presAssocID="{1E297CFA-7D74-46F1-9C51-6EEA30422C8E}" presName="sibTrans" presStyleCnt="0"/>
      <dgm:spPr/>
    </dgm:pt>
    <dgm:pt modelId="{721049B2-0E8B-4E47-B42A-3F26CD5A6C8C}" type="pres">
      <dgm:prSet presAssocID="{A00830D2-D31E-4B87-BC85-04CD1911E354}" presName="compNode" presStyleCnt="0"/>
      <dgm:spPr/>
    </dgm:pt>
    <dgm:pt modelId="{83E8BBAC-CDA6-4AF8-82F0-AF650065E3E1}" type="pres">
      <dgm:prSet presAssocID="{A00830D2-D31E-4B87-BC85-04CD1911E354}" presName="bgRect" presStyleLbl="bgShp" presStyleIdx="2" presStyleCnt="8"/>
      <dgm:spPr/>
    </dgm:pt>
    <dgm:pt modelId="{FF5F542C-8466-44F5-8A85-F6FBC4835279}" type="pres">
      <dgm:prSet presAssocID="{A00830D2-D31E-4B87-BC85-04CD1911E354}"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Beher"/>
        </a:ext>
      </dgm:extLst>
    </dgm:pt>
    <dgm:pt modelId="{75A2180F-CD8B-4530-9DAA-21A28BD7B5C7}" type="pres">
      <dgm:prSet presAssocID="{A00830D2-D31E-4B87-BC85-04CD1911E354}" presName="spaceRect" presStyleCnt="0"/>
      <dgm:spPr/>
    </dgm:pt>
    <dgm:pt modelId="{D525C9F9-A334-4A54-8A72-95031DAA85B7}" type="pres">
      <dgm:prSet presAssocID="{A00830D2-D31E-4B87-BC85-04CD1911E354}" presName="parTx" presStyleLbl="revTx" presStyleIdx="2" presStyleCnt="8">
        <dgm:presLayoutVars>
          <dgm:chMax val="0"/>
          <dgm:chPref val="0"/>
        </dgm:presLayoutVars>
      </dgm:prSet>
      <dgm:spPr/>
    </dgm:pt>
    <dgm:pt modelId="{F0AB93AB-29AC-454D-A429-B62AEE6EBFB5}" type="pres">
      <dgm:prSet presAssocID="{8E9C9459-DDA9-43A8-B50D-B388EF7FF1D9}" presName="sibTrans" presStyleCnt="0"/>
      <dgm:spPr/>
    </dgm:pt>
    <dgm:pt modelId="{31A74BF0-F167-4438-8D56-0170AAACCF47}" type="pres">
      <dgm:prSet presAssocID="{8F9F6578-8EB9-462B-BEBA-FE11256AAF6F}" presName="compNode" presStyleCnt="0"/>
      <dgm:spPr/>
    </dgm:pt>
    <dgm:pt modelId="{CCEA23F2-9C36-485C-9983-213C682C92E4}" type="pres">
      <dgm:prSet presAssocID="{8F9F6578-8EB9-462B-BEBA-FE11256AAF6F}" presName="bgRect" presStyleLbl="bgShp" presStyleIdx="3" presStyleCnt="8"/>
      <dgm:spPr/>
    </dgm:pt>
    <dgm:pt modelId="{EE07A1B7-7562-4747-9E52-31461ADCB112}" type="pres">
      <dgm:prSet presAssocID="{8F9F6578-8EB9-462B-BEBA-FE11256AAF6F}" presName="iconRect" presStyleLbl="node1" presStyleIdx="3" presStyleCnt="8"/>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Dambel"/>
        </a:ext>
      </dgm:extLst>
    </dgm:pt>
    <dgm:pt modelId="{8242A226-32A4-4B1D-AD1F-7FD8F2A6E5A9}" type="pres">
      <dgm:prSet presAssocID="{8F9F6578-8EB9-462B-BEBA-FE11256AAF6F}" presName="spaceRect" presStyleCnt="0"/>
      <dgm:spPr/>
    </dgm:pt>
    <dgm:pt modelId="{0BC066D7-E0B1-43FA-AC54-18700117A295}" type="pres">
      <dgm:prSet presAssocID="{8F9F6578-8EB9-462B-BEBA-FE11256AAF6F}" presName="parTx" presStyleLbl="revTx" presStyleIdx="3" presStyleCnt="8">
        <dgm:presLayoutVars>
          <dgm:chMax val="0"/>
          <dgm:chPref val="0"/>
        </dgm:presLayoutVars>
      </dgm:prSet>
      <dgm:spPr/>
    </dgm:pt>
    <dgm:pt modelId="{F45FE9A9-5C8C-4045-BD2D-C687C8DA8D8B}" type="pres">
      <dgm:prSet presAssocID="{A7D6753E-E89B-462A-A5B0-FE5E51031684}" presName="sibTrans" presStyleCnt="0"/>
      <dgm:spPr/>
    </dgm:pt>
    <dgm:pt modelId="{5EF0A3B6-3B1C-48FA-ABC8-4B55D7E7E36E}" type="pres">
      <dgm:prSet presAssocID="{778892EC-87E4-4059-BACA-421F827E278B}" presName="compNode" presStyleCnt="0"/>
      <dgm:spPr/>
    </dgm:pt>
    <dgm:pt modelId="{0E6BE1E8-5F25-4C3A-94A9-A5690A1316D8}" type="pres">
      <dgm:prSet presAssocID="{778892EC-87E4-4059-BACA-421F827E278B}" presName="bgRect" presStyleLbl="bgShp" presStyleIdx="4" presStyleCnt="8"/>
      <dgm:spPr/>
    </dgm:pt>
    <dgm:pt modelId="{1FD9F98D-B885-4642-AE3D-DEFD27767E41}" type="pres">
      <dgm:prSet presAssocID="{778892EC-87E4-4059-BACA-421F827E278B}" presName="iconRect" presStyleLbl="node1" presStyleIdx="4" presStyleCnt="8"/>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Target Audience"/>
        </a:ext>
      </dgm:extLst>
    </dgm:pt>
    <dgm:pt modelId="{937A6E16-FF53-4085-8E68-1F8167625C4D}" type="pres">
      <dgm:prSet presAssocID="{778892EC-87E4-4059-BACA-421F827E278B}" presName="spaceRect" presStyleCnt="0"/>
      <dgm:spPr/>
    </dgm:pt>
    <dgm:pt modelId="{B41C816C-67CE-42CC-B1D2-EEFED63D6158}" type="pres">
      <dgm:prSet presAssocID="{778892EC-87E4-4059-BACA-421F827E278B}" presName="parTx" presStyleLbl="revTx" presStyleIdx="4" presStyleCnt="8">
        <dgm:presLayoutVars>
          <dgm:chMax val="0"/>
          <dgm:chPref val="0"/>
        </dgm:presLayoutVars>
      </dgm:prSet>
      <dgm:spPr/>
    </dgm:pt>
    <dgm:pt modelId="{5D505C2E-35F4-4A6D-B47C-1F56400DDED3}" type="pres">
      <dgm:prSet presAssocID="{648F083C-BCCD-4C70-95D1-84AA74FA1D36}" presName="sibTrans" presStyleCnt="0"/>
      <dgm:spPr/>
    </dgm:pt>
    <dgm:pt modelId="{D545FCF8-6B26-4579-AFFA-0FB0E4DEB315}" type="pres">
      <dgm:prSet presAssocID="{DB914C91-9016-4716-8A1A-2D1333E10897}" presName="compNode" presStyleCnt="0"/>
      <dgm:spPr/>
    </dgm:pt>
    <dgm:pt modelId="{10D17B82-D1DE-41AC-801A-21C42A104E37}" type="pres">
      <dgm:prSet presAssocID="{DB914C91-9016-4716-8A1A-2D1333E10897}" presName="bgRect" presStyleLbl="bgShp" presStyleIdx="5" presStyleCnt="8" custLinFactNeighborX="-3865"/>
      <dgm:spPr/>
    </dgm:pt>
    <dgm:pt modelId="{3E86E526-6E3C-4C64-8219-AFBCD257F399}" type="pres">
      <dgm:prSet presAssocID="{DB914C91-9016-4716-8A1A-2D1333E10897}" presName="iconRect" presStyleLbl="node1" presStyleIdx="5" presStyleCnt="8"/>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Kilidi Aç"/>
        </a:ext>
      </dgm:extLst>
    </dgm:pt>
    <dgm:pt modelId="{3394FBDF-B22C-4808-91D6-710D16AE759C}" type="pres">
      <dgm:prSet presAssocID="{DB914C91-9016-4716-8A1A-2D1333E10897}" presName="spaceRect" presStyleCnt="0"/>
      <dgm:spPr/>
    </dgm:pt>
    <dgm:pt modelId="{6EF136C5-634B-4257-9159-B068AA0FA2E5}" type="pres">
      <dgm:prSet presAssocID="{DB914C91-9016-4716-8A1A-2D1333E10897}" presName="parTx" presStyleLbl="revTx" presStyleIdx="5" presStyleCnt="8">
        <dgm:presLayoutVars>
          <dgm:chMax val="0"/>
          <dgm:chPref val="0"/>
        </dgm:presLayoutVars>
      </dgm:prSet>
      <dgm:spPr/>
    </dgm:pt>
    <dgm:pt modelId="{0ACE9A92-4C9C-4A67-8B4F-E6D15BA3A6F5}" type="pres">
      <dgm:prSet presAssocID="{B7A3293A-0FCE-40CF-B47E-20929AB1F5D3}" presName="sibTrans" presStyleCnt="0"/>
      <dgm:spPr/>
    </dgm:pt>
    <dgm:pt modelId="{A7E9B2C4-3B7E-4EF0-8224-9F70F169D5D7}" type="pres">
      <dgm:prSet presAssocID="{B91A972D-FEAE-4E3D-9968-F8AD959A7C47}" presName="compNode" presStyleCnt="0"/>
      <dgm:spPr/>
    </dgm:pt>
    <dgm:pt modelId="{7BC773EA-25A9-4C1D-BCA3-B3616B6697F0}" type="pres">
      <dgm:prSet presAssocID="{B91A972D-FEAE-4E3D-9968-F8AD959A7C47}" presName="bgRect" presStyleLbl="bgShp" presStyleIdx="6" presStyleCnt="8"/>
      <dgm:spPr/>
    </dgm:pt>
    <dgm:pt modelId="{70C99E76-C681-4453-8CEC-E3B75D6A59B1}" type="pres">
      <dgm:prSet presAssocID="{B91A972D-FEAE-4E3D-9968-F8AD959A7C47}" presName="iconRect" presStyleLbl="node1" presStyleIdx="6" presStyleCnt="8"/>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dgm:spPr>
      <dgm:extLst>
        <a:ext uri="{E40237B7-FDA0-4F09-8148-C483321AD2D9}">
          <dgm14:cNvPr xmlns:dgm14="http://schemas.microsoft.com/office/drawing/2010/diagram" id="0" name="" descr="Diploma Roll"/>
        </a:ext>
      </dgm:extLst>
    </dgm:pt>
    <dgm:pt modelId="{FF94A5E3-102B-4509-8705-8AE07C6FBAE4}" type="pres">
      <dgm:prSet presAssocID="{B91A972D-FEAE-4E3D-9968-F8AD959A7C47}" presName="spaceRect" presStyleCnt="0"/>
      <dgm:spPr/>
    </dgm:pt>
    <dgm:pt modelId="{DAEA642A-1767-4A88-B854-CEF014AE1781}" type="pres">
      <dgm:prSet presAssocID="{B91A972D-FEAE-4E3D-9968-F8AD959A7C47}" presName="parTx" presStyleLbl="revTx" presStyleIdx="6" presStyleCnt="8">
        <dgm:presLayoutVars>
          <dgm:chMax val="0"/>
          <dgm:chPref val="0"/>
        </dgm:presLayoutVars>
      </dgm:prSet>
      <dgm:spPr/>
    </dgm:pt>
    <dgm:pt modelId="{36CB9918-79EA-4727-A534-8D5BE055EDF1}" type="pres">
      <dgm:prSet presAssocID="{2E393B35-6641-4C44-9B1D-081C08260C8B}" presName="sibTrans" presStyleCnt="0"/>
      <dgm:spPr/>
    </dgm:pt>
    <dgm:pt modelId="{4105F5EA-3B81-4728-8716-44A77B54D1FB}" type="pres">
      <dgm:prSet presAssocID="{D312DE94-1885-4598-BF34-751E8911F0E5}" presName="compNode" presStyleCnt="0"/>
      <dgm:spPr/>
    </dgm:pt>
    <dgm:pt modelId="{8EDC0AEF-9111-4BCC-9A16-49DCEDF943A3}" type="pres">
      <dgm:prSet presAssocID="{D312DE94-1885-4598-BF34-751E8911F0E5}" presName="bgRect" presStyleLbl="bgShp" presStyleIdx="7" presStyleCnt="8"/>
      <dgm:spPr/>
    </dgm:pt>
    <dgm:pt modelId="{C03FA29A-BCBF-4B56-8082-2F400D2D975F}" type="pres">
      <dgm:prSet presAssocID="{D312DE94-1885-4598-BF34-751E8911F0E5}" presName="iconRect" presStyleLbl="node1" presStyleIdx="7" presStyleCnt="8"/>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dgm:spPr>
      <dgm:extLst>
        <a:ext uri="{E40237B7-FDA0-4F09-8148-C483321AD2D9}">
          <dgm14:cNvPr xmlns:dgm14="http://schemas.microsoft.com/office/drawing/2010/diagram" id="0" name="" descr="Onay işareti"/>
        </a:ext>
      </dgm:extLst>
    </dgm:pt>
    <dgm:pt modelId="{7521EB1B-F139-4E6E-B465-92E620D6B333}" type="pres">
      <dgm:prSet presAssocID="{D312DE94-1885-4598-BF34-751E8911F0E5}" presName="spaceRect" presStyleCnt="0"/>
      <dgm:spPr/>
    </dgm:pt>
    <dgm:pt modelId="{FD336830-8866-4564-84D8-5103ABBE80A4}" type="pres">
      <dgm:prSet presAssocID="{D312DE94-1885-4598-BF34-751E8911F0E5}" presName="parTx" presStyleLbl="revTx" presStyleIdx="7" presStyleCnt="8">
        <dgm:presLayoutVars>
          <dgm:chMax val="0"/>
          <dgm:chPref val="0"/>
        </dgm:presLayoutVars>
      </dgm:prSet>
      <dgm:spPr/>
    </dgm:pt>
  </dgm:ptLst>
  <dgm:cxnLst>
    <dgm:cxn modelId="{02D35909-E611-4C15-9F21-7E77874A6C80}" type="presOf" srcId="{DAB75B08-32B8-419A-A1A4-716338196054}" destId="{DBC1EA11-CF52-4CEC-8FF6-441547B185EA}" srcOrd="0" destOrd="0" presId="urn:microsoft.com/office/officeart/2018/2/layout/IconVerticalSolidList"/>
    <dgm:cxn modelId="{71D26012-42E2-45F6-B2C5-2EF591E9352A}" srcId="{D51A1BD8-250E-494D-BBA1-EBD8E8B6D73C}" destId="{8F9F6578-8EB9-462B-BEBA-FE11256AAF6F}" srcOrd="3" destOrd="0" parTransId="{54EDFE31-85B7-4C6E-ACEF-6BBBFEF225DA}" sibTransId="{A7D6753E-E89B-462A-A5B0-FE5E51031684}"/>
    <dgm:cxn modelId="{407A1B26-9E95-44C0-8D89-A52801128C6F}" srcId="{D51A1BD8-250E-494D-BBA1-EBD8E8B6D73C}" destId="{B91A972D-FEAE-4E3D-9968-F8AD959A7C47}" srcOrd="6" destOrd="0" parTransId="{DD312A52-F9FE-4D6B-A836-C6E6A17A2559}" sibTransId="{2E393B35-6641-4C44-9B1D-081C08260C8B}"/>
    <dgm:cxn modelId="{2AE9C63B-24DE-4878-8774-0BFACED07F2A}" type="presOf" srcId="{778892EC-87E4-4059-BACA-421F827E278B}" destId="{B41C816C-67CE-42CC-B1D2-EEFED63D6158}" srcOrd="0" destOrd="0" presId="urn:microsoft.com/office/officeart/2018/2/layout/IconVerticalSolidList"/>
    <dgm:cxn modelId="{0A42115B-8D54-4E06-9B19-CC82973C35E2}" type="presOf" srcId="{8F9F6578-8EB9-462B-BEBA-FE11256AAF6F}" destId="{0BC066D7-E0B1-43FA-AC54-18700117A295}" srcOrd="0" destOrd="0" presId="urn:microsoft.com/office/officeart/2018/2/layout/IconVerticalSolidList"/>
    <dgm:cxn modelId="{E948A74F-04DD-4C84-84F1-D776740D40C9}" srcId="{D51A1BD8-250E-494D-BBA1-EBD8E8B6D73C}" destId="{106AF5FA-2A7A-4B14-B1EE-02BA85107AFF}" srcOrd="0" destOrd="0" parTransId="{6517674F-4566-4DAB-B76C-7AE7F19693E0}" sibTransId="{8CF4BF83-8D16-415F-85BA-830172BD6014}"/>
    <dgm:cxn modelId="{47193F7F-0808-4F8D-AB02-86EEB8DBB1C4}" type="presOf" srcId="{D51A1BD8-250E-494D-BBA1-EBD8E8B6D73C}" destId="{3EEB99AD-F418-4212-9965-EC92488A43AC}" srcOrd="0" destOrd="0" presId="urn:microsoft.com/office/officeart/2018/2/layout/IconVerticalSolidList"/>
    <dgm:cxn modelId="{1948E985-F91C-4B73-A82B-83F4230DFF34}" type="presOf" srcId="{D312DE94-1885-4598-BF34-751E8911F0E5}" destId="{FD336830-8866-4564-84D8-5103ABBE80A4}" srcOrd="0" destOrd="0" presId="urn:microsoft.com/office/officeart/2018/2/layout/IconVerticalSolidList"/>
    <dgm:cxn modelId="{DEF87290-0141-46CB-9004-6427A087CC95}" srcId="{D51A1BD8-250E-494D-BBA1-EBD8E8B6D73C}" destId="{DAB75B08-32B8-419A-A1A4-716338196054}" srcOrd="1" destOrd="0" parTransId="{672615D8-18FD-4171-B536-5A2D46CA8FC9}" sibTransId="{1E297CFA-7D74-46F1-9C51-6EEA30422C8E}"/>
    <dgm:cxn modelId="{8E3F7590-26B2-45A0-86E0-62C601DEF638}" type="presOf" srcId="{106AF5FA-2A7A-4B14-B1EE-02BA85107AFF}" destId="{033A8D7C-20E5-4721-AC8A-AB43B43C2328}" srcOrd="0" destOrd="0" presId="urn:microsoft.com/office/officeart/2018/2/layout/IconVerticalSolidList"/>
    <dgm:cxn modelId="{CC291596-EC6F-4730-A71F-442E7769DD00}" srcId="{D51A1BD8-250E-494D-BBA1-EBD8E8B6D73C}" destId="{D312DE94-1885-4598-BF34-751E8911F0E5}" srcOrd="7" destOrd="0" parTransId="{53464AB3-4D8D-4E56-AC6F-8E901D553D24}" sibTransId="{AD138DC6-1098-4548-9488-226D2677642D}"/>
    <dgm:cxn modelId="{DF303297-CD17-4FC7-81B5-861EF743D483}" srcId="{D51A1BD8-250E-494D-BBA1-EBD8E8B6D73C}" destId="{DB914C91-9016-4716-8A1A-2D1333E10897}" srcOrd="5" destOrd="0" parTransId="{D119AB6C-3F3F-45E5-8C38-CE25F404EC6F}" sibTransId="{B7A3293A-0FCE-40CF-B47E-20929AB1F5D3}"/>
    <dgm:cxn modelId="{2EC9199E-E53D-4642-810B-604387C12539}" srcId="{D51A1BD8-250E-494D-BBA1-EBD8E8B6D73C}" destId="{A00830D2-D31E-4B87-BC85-04CD1911E354}" srcOrd="2" destOrd="0" parTransId="{5263C9E3-A81B-4F2E-977F-A78862D5C171}" sibTransId="{8E9C9459-DDA9-43A8-B50D-B388EF7FF1D9}"/>
    <dgm:cxn modelId="{D0FC0CCF-0151-4DC0-8464-2CBF03E4462B}" type="presOf" srcId="{DB914C91-9016-4716-8A1A-2D1333E10897}" destId="{6EF136C5-634B-4257-9159-B068AA0FA2E5}" srcOrd="0" destOrd="0" presId="urn:microsoft.com/office/officeart/2018/2/layout/IconVerticalSolidList"/>
    <dgm:cxn modelId="{0E4591CF-333E-43D4-83A6-9CB9C682A63A}" srcId="{D51A1BD8-250E-494D-BBA1-EBD8E8B6D73C}" destId="{778892EC-87E4-4059-BACA-421F827E278B}" srcOrd="4" destOrd="0" parTransId="{E9BF6C2A-5F6C-48D5-9671-493B85D841A7}" sibTransId="{648F083C-BCCD-4C70-95D1-84AA74FA1D36}"/>
    <dgm:cxn modelId="{74600ADB-E19C-4AD8-8F85-E70ECF76A4BC}" type="presOf" srcId="{A00830D2-D31E-4B87-BC85-04CD1911E354}" destId="{D525C9F9-A334-4A54-8A72-95031DAA85B7}" srcOrd="0" destOrd="0" presId="urn:microsoft.com/office/officeart/2018/2/layout/IconVerticalSolidList"/>
    <dgm:cxn modelId="{82ED37E9-E737-4F9D-BCBA-F8C4FE427AD9}" type="presOf" srcId="{B91A972D-FEAE-4E3D-9968-F8AD959A7C47}" destId="{DAEA642A-1767-4A88-B854-CEF014AE1781}" srcOrd="0" destOrd="0" presId="urn:microsoft.com/office/officeart/2018/2/layout/IconVerticalSolidList"/>
    <dgm:cxn modelId="{C517B232-3D58-424A-BEC5-9FE9515B43D7}" type="presParOf" srcId="{3EEB99AD-F418-4212-9965-EC92488A43AC}" destId="{98C502FA-C062-47AC-A875-4682C4F502E8}" srcOrd="0" destOrd="0" presId="urn:microsoft.com/office/officeart/2018/2/layout/IconVerticalSolidList"/>
    <dgm:cxn modelId="{9571AF63-6CD0-4F7E-8ADD-3CF72BFD517A}" type="presParOf" srcId="{98C502FA-C062-47AC-A875-4682C4F502E8}" destId="{238809D5-E574-4B86-933A-F10D8DA325A1}" srcOrd="0" destOrd="0" presId="urn:microsoft.com/office/officeart/2018/2/layout/IconVerticalSolidList"/>
    <dgm:cxn modelId="{54A77222-FFE1-4808-9141-A30145967CD0}" type="presParOf" srcId="{98C502FA-C062-47AC-A875-4682C4F502E8}" destId="{34CA0359-9AB7-4F19-8C99-640B3A0F99E7}" srcOrd="1" destOrd="0" presId="urn:microsoft.com/office/officeart/2018/2/layout/IconVerticalSolidList"/>
    <dgm:cxn modelId="{303F262F-1879-4373-8AD2-7829A7CFC1D1}" type="presParOf" srcId="{98C502FA-C062-47AC-A875-4682C4F502E8}" destId="{51365755-1E32-436D-9B8B-4F0C0E2AD602}" srcOrd="2" destOrd="0" presId="urn:microsoft.com/office/officeart/2018/2/layout/IconVerticalSolidList"/>
    <dgm:cxn modelId="{F1DB5355-922F-4ABA-AC33-8599060B7F6C}" type="presParOf" srcId="{98C502FA-C062-47AC-A875-4682C4F502E8}" destId="{033A8D7C-20E5-4721-AC8A-AB43B43C2328}" srcOrd="3" destOrd="0" presId="urn:microsoft.com/office/officeart/2018/2/layout/IconVerticalSolidList"/>
    <dgm:cxn modelId="{1DD8DDCF-F8A9-4C11-ABFB-46A585F90B3A}" type="presParOf" srcId="{3EEB99AD-F418-4212-9965-EC92488A43AC}" destId="{A4A19744-0BEE-4D5E-BD18-BC5F483406F0}" srcOrd="1" destOrd="0" presId="urn:microsoft.com/office/officeart/2018/2/layout/IconVerticalSolidList"/>
    <dgm:cxn modelId="{26D1AA4C-3228-4539-AAA7-818FDFF9F56C}" type="presParOf" srcId="{3EEB99AD-F418-4212-9965-EC92488A43AC}" destId="{AF20624F-21F2-4593-B4A1-1634CCDCEEB8}" srcOrd="2" destOrd="0" presId="urn:microsoft.com/office/officeart/2018/2/layout/IconVerticalSolidList"/>
    <dgm:cxn modelId="{49D47EBF-56DD-4C79-8F78-39FBC0069884}" type="presParOf" srcId="{AF20624F-21F2-4593-B4A1-1634CCDCEEB8}" destId="{088D54EC-D32B-4F26-BDD0-C24212700040}" srcOrd="0" destOrd="0" presId="urn:microsoft.com/office/officeart/2018/2/layout/IconVerticalSolidList"/>
    <dgm:cxn modelId="{0603125C-FD3F-4C3B-8939-FC6D3318A91B}" type="presParOf" srcId="{AF20624F-21F2-4593-B4A1-1634CCDCEEB8}" destId="{F5522F81-E985-4988-B58D-BD22801051EA}" srcOrd="1" destOrd="0" presId="urn:microsoft.com/office/officeart/2018/2/layout/IconVerticalSolidList"/>
    <dgm:cxn modelId="{CEF0DF19-9462-4316-AE86-AD37D04DB2D7}" type="presParOf" srcId="{AF20624F-21F2-4593-B4A1-1634CCDCEEB8}" destId="{1C2A246F-23F2-4BCE-89D4-B362884D759C}" srcOrd="2" destOrd="0" presId="urn:microsoft.com/office/officeart/2018/2/layout/IconVerticalSolidList"/>
    <dgm:cxn modelId="{188546FF-35C3-41F1-8586-9A1444E9F349}" type="presParOf" srcId="{AF20624F-21F2-4593-B4A1-1634CCDCEEB8}" destId="{DBC1EA11-CF52-4CEC-8FF6-441547B185EA}" srcOrd="3" destOrd="0" presId="urn:microsoft.com/office/officeart/2018/2/layout/IconVerticalSolidList"/>
    <dgm:cxn modelId="{54F15D80-53F8-4654-AD06-46119B718ED1}" type="presParOf" srcId="{3EEB99AD-F418-4212-9965-EC92488A43AC}" destId="{4044D6BE-4ABB-41F3-B0AC-4AEC289325F1}" srcOrd="3" destOrd="0" presId="urn:microsoft.com/office/officeart/2018/2/layout/IconVerticalSolidList"/>
    <dgm:cxn modelId="{5F64F383-2510-442B-8CEB-4FB482E8DC79}" type="presParOf" srcId="{3EEB99AD-F418-4212-9965-EC92488A43AC}" destId="{721049B2-0E8B-4E47-B42A-3F26CD5A6C8C}" srcOrd="4" destOrd="0" presId="urn:microsoft.com/office/officeart/2018/2/layout/IconVerticalSolidList"/>
    <dgm:cxn modelId="{49A09F30-41DF-4D4C-ACE8-FBCC87D84A88}" type="presParOf" srcId="{721049B2-0E8B-4E47-B42A-3F26CD5A6C8C}" destId="{83E8BBAC-CDA6-4AF8-82F0-AF650065E3E1}" srcOrd="0" destOrd="0" presId="urn:microsoft.com/office/officeart/2018/2/layout/IconVerticalSolidList"/>
    <dgm:cxn modelId="{433032CF-ADB2-419F-9C37-272203512167}" type="presParOf" srcId="{721049B2-0E8B-4E47-B42A-3F26CD5A6C8C}" destId="{FF5F542C-8466-44F5-8A85-F6FBC4835279}" srcOrd="1" destOrd="0" presId="urn:microsoft.com/office/officeart/2018/2/layout/IconVerticalSolidList"/>
    <dgm:cxn modelId="{5A375948-D81D-488B-8C86-AAC8C56F0FC1}" type="presParOf" srcId="{721049B2-0E8B-4E47-B42A-3F26CD5A6C8C}" destId="{75A2180F-CD8B-4530-9DAA-21A28BD7B5C7}" srcOrd="2" destOrd="0" presId="urn:microsoft.com/office/officeart/2018/2/layout/IconVerticalSolidList"/>
    <dgm:cxn modelId="{5AAF0212-C7A6-44F1-A128-395D7651958C}" type="presParOf" srcId="{721049B2-0E8B-4E47-B42A-3F26CD5A6C8C}" destId="{D525C9F9-A334-4A54-8A72-95031DAA85B7}" srcOrd="3" destOrd="0" presId="urn:microsoft.com/office/officeart/2018/2/layout/IconVerticalSolidList"/>
    <dgm:cxn modelId="{71785B1C-7759-4010-BD00-8BBFD0AF9E07}" type="presParOf" srcId="{3EEB99AD-F418-4212-9965-EC92488A43AC}" destId="{F0AB93AB-29AC-454D-A429-B62AEE6EBFB5}" srcOrd="5" destOrd="0" presId="urn:microsoft.com/office/officeart/2018/2/layout/IconVerticalSolidList"/>
    <dgm:cxn modelId="{C969450B-0A0D-4C88-8780-3346696C2277}" type="presParOf" srcId="{3EEB99AD-F418-4212-9965-EC92488A43AC}" destId="{31A74BF0-F167-4438-8D56-0170AAACCF47}" srcOrd="6" destOrd="0" presId="urn:microsoft.com/office/officeart/2018/2/layout/IconVerticalSolidList"/>
    <dgm:cxn modelId="{05F82067-41AF-4DB1-8A7C-0000A73E32BB}" type="presParOf" srcId="{31A74BF0-F167-4438-8D56-0170AAACCF47}" destId="{CCEA23F2-9C36-485C-9983-213C682C92E4}" srcOrd="0" destOrd="0" presId="urn:microsoft.com/office/officeart/2018/2/layout/IconVerticalSolidList"/>
    <dgm:cxn modelId="{1EC2DB7A-A995-4E74-A9D8-CE6AC2CF1BB8}" type="presParOf" srcId="{31A74BF0-F167-4438-8D56-0170AAACCF47}" destId="{EE07A1B7-7562-4747-9E52-31461ADCB112}" srcOrd="1" destOrd="0" presId="urn:microsoft.com/office/officeart/2018/2/layout/IconVerticalSolidList"/>
    <dgm:cxn modelId="{2A9A47D8-0482-412C-A636-66D7B7830490}" type="presParOf" srcId="{31A74BF0-F167-4438-8D56-0170AAACCF47}" destId="{8242A226-32A4-4B1D-AD1F-7FD8F2A6E5A9}" srcOrd="2" destOrd="0" presId="urn:microsoft.com/office/officeart/2018/2/layout/IconVerticalSolidList"/>
    <dgm:cxn modelId="{B7179346-F3AC-4184-8A04-737573C8D481}" type="presParOf" srcId="{31A74BF0-F167-4438-8D56-0170AAACCF47}" destId="{0BC066D7-E0B1-43FA-AC54-18700117A295}" srcOrd="3" destOrd="0" presId="urn:microsoft.com/office/officeart/2018/2/layout/IconVerticalSolidList"/>
    <dgm:cxn modelId="{E610829D-7480-46D6-80FE-C94267751AC2}" type="presParOf" srcId="{3EEB99AD-F418-4212-9965-EC92488A43AC}" destId="{F45FE9A9-5C8C-4045-BD2D-C687C8DA8D8B}" srcOrd="7" destOrd="0" presId="urn:microsoft.com/office/officeart/2018/2/layout/IconVerticalSolidList"/>
    <dgm:cxn modelId="{20E2F2B9-4F9C-466C-B6FE-1287A74D68A3}" type="presParOf" srcId="{3EEB99AD-F418-4212-9965-EC92488A43AC}" destId="{5EF0A3B6-3B1C-48FA-ABC8-4B55D7E7E36E}" srcOrd="8" destOrd="0" presId="urn:microsoft.com/office/officeart/2018/2/layout/IconVerticalSolidList"/>
    <dgm:cxn modelId="{AF2C443C-4A27-40BC-8480-9222E7A910C4}" type="presParOf" srcId="{5EF0A3B6-3B1C-48FA-ABC8-4B55D7E7E36E}" destId="{0E6BE1E8-5F25-4C3A-94A9-A5690A1316D8}" srcOrd="0" destOrd="0" presId="urn:microsoft.com/office/officeart/2018/2/layout/IconVerticalSolidList"/>
    <dgm:cxn modelId="{A4694440-A491-446D-884B-DA56AF239EEF}" type="presParOf" srcId="{5EF0A3B6-3B1C-48FA-ABC8-4B55D7E7E36E}" destId="{1FD9F98D-B885-4642-AE3D-DEFD27767E41}" srcOrd="1" destOrd="0" presId="urn:microsoft.com/office/officeart/2018/2/layout/IconVerticalSolidList"/>
    <dgm:cxn modelId="{4FA04229-4703-4670-B6A1-FDCE09362CAE}" type="presParOf" srcId="{5EF0A3B6-3B1C-48FA-ABC8-4B55D7E7E36E}" destId="{937A6E16-FF53-4085-8E68-1F8167625C4D}" srcOrd="2" destOrd="0" presId="urn:microsoft.com/office/officeart/2018/2/layout/IconVerticalSolidList"/>
    <dgm:cxn modelId="{DB0CCAA6-B959-4002-95F0-3E12FE10A34D}" type="presParOf" srcId="{5EF0A3B6-3B1C-48FA-ABC8-4B55D7E7E36E}" destId="{B41C816C-67CE-42CC-B1D2-EEFED63D6158}" srcOrd="3" destOrd="0" presId="urn:microsoft.com/office/officeart/2018/2/layout/IconVerticalSolidList"/>
    <dgm:cxn modelId="{38C972DA-D168-4F04-AE12-A96917EA6DC5}" type="presParOf" srcId="{3EEB99AD-F418-4212-9965-EC92488A43AC}" destId="{5D505C2E-35F4-4A6D-B47C-1F56400DDED3}" srcOrd="9" destOrd="0" presId="urn:microsoft.com/office/officeart/2018/2/layout/IconVerticalSolidList"/>
    <dgm:cxn modelId="{53CB1994-B52E-4F2B-A657-2E975297AF70}" type="presParOf" srcId="{3EEB99AD-F418-4212-9965-EC92488A43AC}" destId="{D545FCF8-6B26-4579-AFFA-0FB0E4DEB315}" srcOrd="10" destOrd="0" presId="urn:microsoft.com/office/officeart/2018/2/layout/IconVerticalSolidList"/>
    <dgm:cxn modelId="{CDDD96F5-B4BF-4236-8740-F481A9253E35}" type="presParOf" srcId="{D545FCF8-6B26-4579-AFFA-0FB0E4DEB315}" destId="{10D17B82-D1DE-41AC-801A-21C42A104E37}" srcOrd="0" destOrd="0" presId="urn:microsoft.com/office/officeart/2018/2/layout/IconVerticalSolidList"/>
    <dgm:cxn modelId="{3185FE9F-ACEF-4900-A921-6098E106A001}" type="presParOf" srcId="{D545FCF8-6B26-4579-AFFA-0FB0E4DEB315}" destId="{3E86E526-6E3C-4C64-8219-AFBCD257F399}" srcOrd="1" destOrd="0" presId="urn:microsoft.com/office/officeart/2018/2/layout/IconVerticalSolidList"/>
    <dgm:cxn modelId="{BB3B77B3-8F82-40C6-A46A-542985C85BA7}" type="presParOf" srcId="{D545FCF8-6B26-4579-AFFA-0FB0E4DEB315}" destId="{3394FBDF-B22C-4808-91D6-710D16AE759C}" srcOrd="2" destOrd="0" presId="urn:microsoft.com/office/officeart/2018/2/layout/IconVerticalSolidList"/>
    <dgm:cxn modelId="{D4884296-C945-4A95-9181-F8C36AF96FBF}" type="presParOf" srcId="{D545FCF8-6B26-4579-AFFA-0FB0E4DEB315}" destId="{6EF136C5-634B-4257-9159-B068AA0FA2E5}" srcOrd="3" destOrd="0" presId="urn:microsoft.com/office/officeart/2018/2/layout/IconVerticalSolidList"/>
    <dgm:cxn modelId="{DFF8A2E5-1FA4-4215-B5D2-761676CCB105}" type="presParOf" srcId="{3EEB99AD-F418-4212-9965-EC92488A43AC}" destId="{0ACE9A92-4C9C-4A67-8B4F-E6D15BA3A6F5}" srcOrd="11" destOrd="0" presId="urn:microsoft.com/office/officeart/2018/2/layout/IconVerticalSolidList"/>
    <dgm:cxn modelId="{64F8C07E-A38E-4F5B-B559-A28732A2BCA6}" type="presParOf" srcId="{3EEB99AD-F418-4212-9965-EC92488A43AC}" destId="{A7E9B2C4-3B7E-4EF0-8224-9F70F169D5D7}" srcOrd="12" destOrd="0" presId="urn:microsoft.com/office/officeart/2018/2/layout/IconVerticalSolidList"/>
    <dgm:cxn modelId="{3CE714FC-B2A1-4015-B485-422D4403AE4F}" type="presParOf" srcId="{A7E9B2C4-3B7E-4EF0-8224-9F70F169D5D7}" destId="{7BC773EA-25A9-4C1D-BCA3-B3616B6697F0}" srcOrd="0" destOrd="0" presId="urn:microsoft.com/office/officeart/2018/2/layout/IconVerticalSolidList"/>
    <dgm:cxn modelId="{B653F571-A448-4A46-A51F-6A2ECCB6E201}" type="presParOf" srcId="{A7E9B2C4-3B7E-4EF0-8224-9F70F169D5D7}" destId="{70C99E76-C681-4453-8CEC-E3B75D6A59B1}" srcOrd="1" destOrd="0" presId="urn:microsoft.com/office/officeart/2018/2/layout/IconVerticalSolidList"/>
    <dgm:cxn modelId="{0BEB91C6-03A8-41F6-B637-C2D25249E245}" type="presParOf" srcId="{A7E9B2C4-3B7E-4EF0-8224-9F70F169D5D7}" destId="{FF94A5E3-102B-4509-8705-8AE07C6FBAE4}" srcOrd="2" destOrd="0" presId="urn:microsoft.com/office/officeart/2018/2/layout/IconVerticalSolidList"/>
    <dgm:cxn modelId="{67520094-FCD5-47AC-BAB7-25EB5356440E}" type="presParOf" srcId="{A7E9B2C4-3B7E-4EF0-8224-9F70F169D5D7}" destId="{DAEA642A-1767-4A88-B854-CEF014AE1781}" srcOrd="3" destOrd="0" presId="urn:microsoft.com/office/officeart/2018/2/layout/IconVerticalSolidList"/>
    <dgm:cxn modelId="{D3A0245F-25B3-449E-BFEF-E7503F9B6ED2}" type="presParOf" srcId="{3EEB99AD-F418-4212-9965-EC92488A43AC}" destId="{36CB9918-79EA-4727-A534-8D5BE055EDF1}" srcOrd="13" destOrd="0" presId="urn:microsoft.com/office/officeart/2018/2/layout/IconVerticalSolidList"/>
    <dgm:cxn modelId="{DA54C567-3C29-441E-AD15-5A52DA019AAE}" type="presParOf" srcId="{3EEB99AD-F418-4212-9965-EC92488A43AC}" destId="{4105F5EA-3B81-4728-8716-44A77B54D1FB}" srcOrd="14" destOrd="0" presId="urn:microsoft.com/office/officeart/2018/2/layout/IconVerticalSolidList"/>
    <dgm:cxn modelId="{9B618DB6-1BEB-4435-B2B2-728AD9CED574}" type="presParOf" srcId="{4105F5EA-3B81-4728-8716-44A77B54D1FB}" destId="{8EDC0AEF-9111-4BCC-9A16-49DCEDF943A3}" srcOrd="0" destOrd="0" presId="urn:microsoft.com/office/officeart/2018/2/layout/IconVerticalSolidList"/>
    <dgm:cxn modelId="{D1369A61-20D6-4561-9BD0-D66F4AC9A920}" type="presParOf" srcId="{4105F5EA-3B81-4728-8716-44A77B54D1FB}" destId="{C03FA29A-BCBF-4B56-8082-2F400D2D975F}" srcOrd="1" destOrd="0" presId="urn:microsoft.com/office/officeart/2018/2/layout/IconVerticalSolidList"/>
    <dgm:cxn modelId="{BE4E9641-AC6B-4E47-86A5-A4097ABB6E94}" type="presParOf" srcId="{4105F5EA-3B81-4728-8716-44A77B54D1FB}" destId="{7521EB1B-F139-4E6E-B465-92E620D6B333}" srcOrd="2" destOrd="0" presId="urn:microsoft.com/office/officeart/2018/2/layout/IconVerticalSolidList"/>
    <dgm:cxn modelId="{943241BF-C876-46B7-8962-A2FC30E912C3}" type="presParOf" srcId="{4105F5EA-3B81-4728-8716-44A77B54D1FB}" destId="{FD336830-8866-4564-84D8-5103ABBE80A4}"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E182C54-0B85-41C4-BF39-7E30B9F58275}"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850ADC6-72F6-4B46-B0D0-BC5E1026F98F}">
      <dgm:prSet/>
      <dgm:spPr/>
      <dgm:t>
        <a:bodyPr/>
        <a:lstStyle/>
        <a:p>
          <a:pPr>
            <a:lnSpc>
              <a:spcPct val="100000"/>
            </a:lnSpc>
          </a:pPr>
          <a:r>
            <a:rPr lang="tr-TR" b="1" i="0" baseline="0" dirty="0" err="1"/>
            <a:t>Dataset</a:t>
          </a:r>
          <a:r>
            <a:rPr lang="tr-TR" b="1" i="0" baseline="0" dirty="0"/>
            <a:t> </a:t>
          </a:r>
          <a:r>
            <a:rPr lang="tr-TR" b="1" i="0" baseline="0" dirty="0" err="1"/>
            <a:t>Selection</a:t>
          </a:r>
          <a:r>
            <a:rPr lang="tr-TR" b="1" i="0" baseline="0" dirty="0"/>
            <a:t> </a:t>
          </a:r>
          <a:r>
            <a:rPr lang="tr-TR" b="1" i="0" baseline="0" dirty="0" err="1"/>
            <a:t>and</a:t>
          </a:r>
          <a:r>
            <a:rPr lang="tr-TR" b="1" i="0" baseline="0" dirty="0"/>
            <a:t> Analysis:</a:t>
          </a:r>
          <a:r>
            <a:rPr lang="tr-TR" b="0" i="0" baseline="0" dirty="0"/>
            <a:t> </a:t>
          </a:r>
          <a:r>
            <a:rPr lang="en-US" b="0" i="0" baseline="0" dirty="0" err="1"/>
            <a:t>ShanghaiTech</a:t>
          </a:r>
          <a:r>
            <a:rPr lang="en-US" b="0" i="0" baseline="0" dirty="0"/>
            <a:t> Part A was used, and its features were analyzed.</a:t>
          </a:r>
          <a:endParaRPr lang="en-US" dirty="0"/>
        </a:p>
      </dgm:t>
    </dgm:pt>
    <dgm:pt modelId="{2F9E1046-1166-4B86-8DFB-40FBC1056BD3}" type="parTrans" cxnId="{4BCAD6BF-9387-4A38-8A53-3FD8526F87EE}">
      <dgm:prSet/>
      <dgm:spPr/>
      <dgm:t>
        <a:bodyPr/>
        <a:lstStyle/>
        <a:p>
          <a:endParaRPr lang="en-US"/>
        </a:p>
      </dgm:t>
    </dgm:pt>
    <dgm:pt modelId="{DD406193-CF09-4E02-AEBE-20BB9E1688A1}" type="sibTrans" cxnId="{4BCAD6BF-9387-4A38-8A53-3FD8526F87EE}">
      <dgm:prSet/>
      <dgm:spPr/>
      <dgm:t>
        <a:bodyPr/>
        <a:lstStyle/>
        <a:p>
          <a:endParaRPr lang="en-US"/>
        </a:p>
      </dgm:t>
    </dgm:pt>
    <dgm:pt modelId="{1B426E56-76B0-43EF-A551-560C28E373B3}">
      <dgm:prSet/>
      <dgm:spPr/>
      <dgm:t>
        <a:bodyPr/>
        <a:lstStyle/>
        <a:p>
          <a:pPr>
            <a:lnSpc>
              <a:spcPct val="100000"/>
            </a:lnSpc>
          </a:pPr>
          <a:r>
            <a:rPr lang="tr-TR" b="1" i="0" baseline="0" dirty="0"/>
            <a:t>Data </a:t>
          </a:r>
          <a:r>
            <a:rPr lang="tr-TR" b="1" i="0" baseline="0" dirty="0" err="1"/>
            <a:t>Preprocessing</a:t>
          </a:r>
          <a:r>
            <a:rPr lang="tr-TR" b="1" i="0" baseline="0" dirty="0"/>
            <a:t>:</a:t>
          </a:r>
          <a:r>
            <a:rPr lang="tr-TR" b="0" i="0" baseline="0" dirty="0"/>
            <a:t> </a:t>
          </a:r>
          <a:r>
            <a:rPr lang="en-US" b="0" i="0" baseline="0" dirty="0"/>
            <a:t>Image resizing, normalization, and density map creation were done</a:t>
          </a:r>
          <a:r>
            <a:rPr lang="tr-TR" b="0" i="0" baseline="0" dirty="0"/>
            <a:t>. </a:t>
          </a:r>
          <a:endParaRPr lang="en-US" dirty="0"/>
        </a:p>
      </dgm:t>
    </dgm:pt>
    <dgm:pt modelId="{1AF13F1E-0D54-4FDE-84D6-E100FA05E9BC}" type="parTrans" cxnId="{7949AFD3-08A6-4B06-980B-7F9E35364731}">
      <dgm:prSet/>
      <dgm:spPr/>
      <dgm:t>
        <a:bodyPr/>
        <a:lstStyle/>
        <a:p>
          <a:endParaRPr lang="en-US"/>
        </a:p>
      </dgm:t>
    </dgm:pt>
    <dgm:pt modelId="{B7FB891A-982A-45DA-B564-AC67131DEDF9}" type="sibTrans" cxnId="{7949AFD3-08A6-4B06-980B-7F9E35364731}">
      <dgm:prSet/>
      <dgm:spPr/>
      <dgm:t>
        <a:bodyPr/>
        <a:lstStyle/>
        <a:p>
          <a:endParaRPr lang="en-US"/>
        </a:p>
      </dgm:t>
    </dgm:pt>
    <dgm:pt modelId="{250A8C4B-13F1-4145-9533-D14126697C54}">
      <dgm:prSet/>
      <dgm:spPr/>
      <dgm:t>
        <a:bodyPr/>
        <a:lstStyle/>
        <a:p>
          <a:pPr>
            <a:lnSpc>
              <a:spcPct val="100000"/>
            </a:lnSpc>
          </a:pPr>
          <a:r>
            <a:rPr lang="tr-TR" b="1" i="0" baseline="0" dirty="0"/>
            <a:t>Data </a:t>
          </a:r>
          <a:r>
            <a:rPr lang="tr-TR" b="1" i="0" baseline="0" dirty="0" err="1"/>
            <a:t>Augmentation</a:t>
          </a:r>
          <a:r>
            <a:rPr lang="tr-TR" b="1" i="0" baseline="0" dirty="0"/>
            <a:t>:</a:t>
          </a:r>
          <a:r>
            <a:rPr lang="tr-TR" b="0" i="0" baseline="0" dirty="0"/>
            <a:t> </a:t>
          </a:r>
          <a:r>
            <a:rPr lang="en-US" b="0" i="0" baseline="0" dirty="0"/>
            <a:t>Various techniques were applied using </a:t>
          </a:r>
          <a:r>
            <a:rPr lang="en-US" b="0" i="0" baseline="0" dirty="0" err="1"/>
            <a:t>Albumentations</a:t>
          </a:r>
          <a:r>
            <a:rPr lang="en-US" b="0" i="0" baseline="0" dirty="0"/>
            <a:t>, and examples were visualized</a:t>
          </a:r>
          <a:r>
            <a:rPr lang="tr-TR" b="0" i="0" baseline="0" dirty="0"/>
            <a:t>. </a:t>
          </a:r>
          <a:endParaRPr lang="en-US" dirty="0"/>
        </a:p>
      </dgm:t>
    </dgm:pt>
    <dgm:pt modelId="{71E72CC0-D605-4B2C-A300-DD3663AACA98}" type="parTrans" cxnId="{C7107042-F9B5-4E97-B5E1-817E59D45DA4}">
      <dgm:prSet/>
      <dgm:spPr/>
      <dgm:t>
        <a:bodyPr/>
        <a:lstStyle/>
        <a:p>
          <a:endParaRPr lang="en-US"/>
        </a:p>
      </dgm:t>
    </dgm:pt>
    <dgm:pt modelId="{929D76C0-3A8E-4AA5-B69B-77ED102A4AB8}" type="sibTrans" cxnId="{C7107042-F9B5-4E97-B5E1-817E59D45DA4}">
      <dgm:prSet/>
      <dgm:spPr/>
      <dgm:t>
        <a:bodyPr/>
        <a:lstStyle/>
        <a:p>
          <a:endParaRPr lang="en-US"/>
        </a:p>
      </dgm:t>
    </dgm:pt>
    <dgm:pt modelId="{71BC9BBA-2615-4D6B-BFF7-8DBDE9A61932}">
      <dgm:prSet/>
      <dgm:spPr/>
      <dgm:t>
        <a:bodyPr/>
        <a:lstStyle/>
        <a:p>
          <a:pPr>
            <a:lnSpc>
              <a:spcPct val="100000"/>
            </a:lnSpc>
          </a:pPr>
          <a:r>
            <a:rPr lang="tr-TR" b="1" i="0" baseline="0" dirty="0"/>
            <a:t>Model Training </a:t>
          </a:r>
          <a:r>
            <a:rPr lang="tr-TR" b="1" i="0" baseline="0" dirty="0" err="1"/>
            <a:t>and</a:t>
          </a:r>
          <a:r>
            <a:rPr lang="tr-TR" b="1" i="0" baseline="0" dirty="0"/>
            <a:t> Evaluation:</a:t>
          </a:r>
          <a:r>
            <a:rPr lang="tr-TR" b="0" i="0" baseline="0" dirty="0"/>
            <a:t> </a:t>
          </a:r>
          <a:r>
            <a:rPr lang="en-US" b="0" i="0" baseline="0" dirty="0"/>
            <a:t>A VGG16-based CNN was trained, and validation was done using MAE/RMSE metrics</a:t>
          </a:r>
          <a:r>
            <a:rPr lang="tr-TR" b="0" i="0" baseline="0" dirty="0"/>
            <a:t>. </a:t>
          </a:r>
          <a:endParaRPr lang="en-US" dirty="0"/>
        </a:p>
      </dgm:t>
    </dgm:pt>
    <dgm:pt modelId="{E9A1BEFB-1A90-42A3-8DD6-3C684CFFBE45}" type="parTrans" cxnId="{B7F3CDA7-5A05-4175-88F5-2E43EE1EC69F}">
      <dgm:prSet/>
      <dgm:spPr/>
      <dgm:t>
        <a:bodyPr/>
        <a:lstStyle/>
        <a:p>
          <a:endParaRPr lang="en-US"/>
        </a:p>
      </dgm:t>
    </dgm:pt>
    <dgm:pt modelId="{88CF95A2-5053-43B6-9DFA-F0DF80BE29C8}" type="sibTrans" cxnId="{B7F3CDA7-5A05-4175-88F5-2E43EE1EC69F}">
      <dgm:prSet/>
      <dgm:spPr/>
      <dgm:t>
        <a:bodyPr/>
        <a:lstStyle/>
        <a:p>
          <a:endParaRPr lang="en-US"/>
        </a:p>
      </dgm:t>
    </dgm:pt>
    <dgm:pt modelId="{C62E71BC-540C-4FD4-939F-D75132127B8F}">
      <dgm:prSet/>
      <dgm:spPr/>
      <dgm:t>
        <a:bodyPr/>
        <a:lstStyle/>
        <a:p>
          <a:pPr>
            <a:lnSpc>
              <a:spcPct val="100000"/>
            </a:lnSpc>
          </a:pPr>
          <a:r>
            <a:rPr lang="tr-TR" b="1" i="0" baseline="0" dirty="0"/>
            <a:t>Jupyter Notebook:</a:t>
          </a:r>
          <a:r>
            <a:rPr lang="tr-TR" b="0" i="0" baseline="0" dirty="0"/>
            <a:t> </a:t>
          </a:r>
          <a:r>
            <a:rPr lang="en-US" b="0" i="0" baseline="0" dirty="0"/>
            <a:t>All steps were presented in the notebook with code, Markdown explanations, and visualizations</a:t>
          </a:r>
          <a:r>
            <a:rPr lang="tr-TR" b="0" i="0" baseline="0" dirty="0"/>
            <a:t>. </a:t>
          </a:r>
          <a:endParaRPr lang="en-US" dirty="0"/>
        </a:p>
      </dgm:t>
    </dgm:pt>
    <dgm:pt modelId="{C199E63D-6A62-4FF3-B900-A5359C06F99C}" type="parTrans" cxnId="{AD65994A-B970-44B0-82C2-2F55C6368EA6}">
      <dgm:prSet/>
      <dgm:spPr/>
      <dgm:t>
        <a:bodyPr/>
        <a:lstStyle/>
        <a:p>
          <a:endParaRPr lang="en-US"/>
        </a:p>
      </dgm:t>
    </dgm:pt>
    <dgm:pt modelId="{1840F5F9-CC67-4E68-920B-803871C6D887}" type="sibTrans" cxnId="{AD65994A-B970-44B0-82C2-2F55C6368EA6}">
      <dgm:prSet/>
      <dgm:spPr/>
      <dgm:t>
        <a:bodyPr/>
        <a:lstStyle/>
        <a:p>
          <a:endParaRPr lang="en-US"/>
        </a:p>
      </dgm:t>
    </dgm:pt>
    <dgm:pt modelId="{4E817845-E26D-4B28-82E3-2A0A54B10B84}" type="pres">
      <dgm:prSet presAssocID="{9E182C54-0B85-41C4-BF39-7E30B9F58275}" presName="root" presStyleCnt="0">
        <dgm:presLayoutVars>
          <dgm:dir/>
          <dgm:resizeHandles val="exact"/>
        </dgm:presLayoutVars>
      </dgm:prSet>
      <dgm:spPr/>
    </dgm:pt>
    <dgm:pt modelId="{08E22725-8D28-4709-943E-5B561805CCC7}" type="pres">
      <dgm:prSet presAssocID="{1850ADC6-72F6-4B46-B0D0-BC5E1026F98F}" presName="compNode" presStyleCnt="0"/>
      <dgm:spPr/>
    </dgm:pt>
    <dgm:pt modelId="{CEF93EF6-9A5D-4E7F-AF42-380DF84C96D3}" type="pres">
      <dgm:prSet presAssocID="{1850ADC6-72F6-4B46-B0D0-BC5E1026F98F}" presName="bgRect" presStyleLbl="bgShp" presStyleIdx="0" presStyleCnt="5"/>
      <dgm:spPr/>
    </dgm:pt>
    <dgm:pt modelId="{56C7362A-194C-493C-96B5-F786B0995E38}" type="pres">
      <dgm:prSet presAssocID="{1850ADC6-72F6-4B46-B0D0-BC5E1026F98F}"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Venn Diagram"/>
        </a:ext>
      </dgm:extLst>
    </dgm:pt>
    <dgm:pt modelId="{96438704-EC6E-402A-AC4C-7BC849E32ED0}" type="pres">
      <dgm:prSet presAssocID="{1850ADC6-72F6-4B46-B0D0-BC5E1026F98F}" presName="spaceRect" presStyleCnt="0"/>
      <dgm:spPr/>
    </dgm:pt>
    <dgm:pt modelId="{D0D4EE67-54B6-45EE-B02A-72C577659EE3}" type="pres">
      <dgm:prSet presAssocID="{1850ADC6-72F6-4B46-B0D0-BC5E1026F98F}" presName="parTx" presStyleLbl="revTx" presStyleIdx="0" presStyleCnt="5">
        <dgm:presLayoutVars>
          <dgm:chMax val="0"/>
          <dgm:chPref val="0"/>
        </dgm:presLayoutVars>
      </dgm:prSet>
      <dgm:spPr/>
    </dgm:pt>
    <dgm:pt modelId="{198EF3D0-7F1C-4E52-B0F2-86F087B16CA6}" type="pres">
      <dgm:prSet presAssocID="{DD406193-CF09-4E02-AEBE-20BB9E1688A1}" presName="sibTrans" presStyleCnt="0"/>
      <dgm:spPr/>
    </dgm:pt>
    <dgm:pt modelId="{C1506CCF-DBCF-4011-8C90-C88FB0FC1730}" type="pres">
      <dgm:prSet presAssocID="{1B426E56-76B0-43EF-A551-560C28E373B3}" presName="compNode" presStyleCnt="0"/>
      <dgm:spPr/>
    </dgm:pt>
    <dgm:pt modelId="{3079E47A-66AB-43E7-B6A7-FB87CE59EBFE}" type="pres">
      <dgm:prSet presAssocID="{1B426E56-76B0-43EF-A551-560C28E373B3}" presName="bgRect" presStyleLbl="bgShp" presStyleIdx="1" presStyleCnt="5"/>
      <dgm:spPr/>
    </dgm:pt>
    <dgm:pt modelId="{E5520A1E-499D-43B4-86A2-BEB100EC57FB}" type="pres">
      <dgm:prSet presAssocID="{1B426E56-76B0-43EF-A551-560C28E373B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Elektrikçi"/>
        </a:ext>
      </dgm:extLst>
    </dgm:pt>
    <dgm:pt modelId="{3D020930-6BE5-4712-BDB8-B4848B59F38F}" type="pres">
      <dgm:prSet presAssocID="{1B426E56-76B0-43EF-A551-560C28E373B3}" presName="spaceRect" presStyleCnt="0"/>
      <dgm:spPr/>
    </dgm:pt>
    <dgm:pt modelId="{74602DDC-F58F-4B28-8E9E-3D2F0C4F7B50}" type="pres">
      <dgm:prSet presAssocID="{1B426E56-76B0-43EF-A551-560C28E373B3}" presName="parTx" presStyleLbl="revTx" presStyleIdx="1" presStyleCnt="5">
        <dgm:presLayoutVars>
          <dgm:chMax val="0"/>
          <dgm:chPref val="0"/>
        </dgm:presLayoutVars>
      </dgm:prSet>
      <dgm:spPr/>
    </dgm:pt>
    <dgm:pt modelId="{58CB68B8-F670-4E38-9D1B-74F164DFB094}" type="pres">
      <dgm:prSet presAssocID="{B7FB891A-982A-45DA-B564-AC67131DEDF9}" presName="sibTrans" presStyleCnt="0"/>
      <dgm:spPr/>
    </dgm:pt>
    <dgm:pt modelId="{3306901B-6F11-4E92-8985-7A9EFA5103DA}" type="pres">
      <dgm:prSet presAssocID="{250A8C4B-13F1-4145-9533-D14126697C54}" presName="compNode" presStyleCnt="0"/>
      <dgm:spPr/>
    </dgm:pt>
    <dgm:pt modelId="{9C83B2EA-26E3-4417-B73C-977C4D81D3B4}" type="pres">
      <dgm:prSet presAssocID="{250A8C4B-13F1-4145-9533-D14126697C54}" presName="bgRect" presStyleLbl="bgShp" presStyleIdx="2" presStyleCnt="5"/>
      <dgm:spPr/>
    </dgm:pt>
    <dgm:pt modelId="{82DE67E1-F2B7-43C7-93ED-B7EEF452FE94}" type="pres">
      <dgm:prSet presAssocID="{250A8C4B-13F1-4145-9533-D14126697C54}"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Akış Çizelgesi"/>
        </a:ext>
      </dgm:extLst>
    </dgm:pt>
    <dgm:pt modelId="{3440B6BB-0755-4695-9A62-B974B33D5495}" type="pres">
      <dgm:prSet presAssocID="{250A8C4B-13F1-4145-9533-D14126697C54}" presName="spaceRect" presStyleCnt="0"/>
      <dgm:spPr/>
    </dgm:pt>
    <dgm:pt modelId="{D6938591-D3F8-4E19-81E4-818D992541D1}" type="pres">
      <dgm:prSet presAssocID="{250A8C4B-13F1-4145-9533-D14126697C54}" presName="parTx" presStyleLbl="revTx" presStyleIdx="2" presStyleCnt="5">
        <dgm:presLayoutVars>
          <dgm:chMax val="0"/>
          <dgm:chPref val="0"/>
        </dgm:presLayoutVars>
      </dgm:prSet>
      <dgm:spPr/>
    </dgm:pt>
    <dgm:pt modelId="{8EA4E0DF-CEE8-4258-98C7-A449D6D00E0C}" type="pres">
      <dgm:prSet presAssocID="{929D76C0-3A8E-4AA5-B69B-77ED102A4AB8}" presName="sibTrans" presStyleCnt="0"/>
      <dgm:spPr/>
    </dgm:pt>
    <dgm:pt modelId="{0B823271-F0EA-4613-A017-048D607D2423}" type="pres">
      <dgm:prSet presAssocID="{71BC9BBA-2615-4D6B-BFF7-8DBDE9A61932}" presName="compNode" presStyleCnt="0"/>
      <dgm:spPr/>
    </dgm:pt>
    <dgm:pt modelId="{E92C5FA0-8562-4D12-AB80-0AA0B91DD8FC}" type="pres">
      <dgm:prSet presAssocID="{71BC9BBA-2615-4D6B-BFF7-8DBDE9A61932}" presName="bgRect" presStyleLbl="bgShp" presStyleIdx="3" presStyleCnt="5"/>
      <dgm:spPr/>
    </dgm:pt>
    <dgm:pt modelId="{D628C48F-1F14-4E91-862A-355AF0ABD9FA}" type="pres">
      <dgm:prSet presAssocID="{71BC9BBA-2615-4D6B-BFF7-8DBDE9A61932}"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İstatistikler"/>
        </a:ext>
      </dgm:extLst>
    </dgm:pt>
    <dgm:pt modelId="{B88598B4-EBE4-41AD-88DE-4CB2FFDEE6B4}" type="pres">
      <dgm:prSet presAssocID="{71BC9BBA-2615-4D6B-BFF7-8DBDE9A61932}" presName="spaceRect" presStyleCnt="0"/>
      <dgm:spPr/>
    </dgm:pt>
    <dgm:pt modelId="{DCC40724-7091-4849-A01B-C50D80FF0121}" type="pres">
      <dgm:prSet presAssocID="{71BC9BBA-2615-4D6B-BFF7-8DBDE9A61932}" presName="parTx" presStyleLbl="revTx" presStyleIdx="3" presStyleCnt="5">
        <dgm:presLayoutVars>
          <dgm:chMax val="0"/>
          <dgm:chPref val="0"/>
        </dgm:presLayoutVars>
      </dgm:prSet>
      <dgm:spPr/>
    </dgm:pt>
    <dgm:pt modelId="{7D0E440D-4FC4-4635-855D-A88BA057D4C7}" type="pres">
      <dgm:prSet presAssocID="{88CF95A2-5053-43B6-9DFA-F0DF80BE29C8}" presName="sibTrans" presStyleCnt="0"/>
      <dgm:spPr/>
    </dgm:pt>
    <dgm:pt modelId="{FCD3ADC9-609B-4A6E-91E7-F44854D6D4B4}" type="pres">
      <dgm:prSet presAssocID="{C62E71BC-540C-4FD4-939F-D75132127B8F}" presName="compNode" presStyleCnt="0"/>
      <dgm:spPr/>
    </dgm:pt>
    <dgm:pt modelId="{2E9D6E09-3218-4E5F-851B-544BD4E21DD5}" type="pres">
      <dgm:prSet presAssocID="{C62E71BC-540C-4FD4-939F-D75132127B8F}" presName="bgRect" presStyleLbl="bgShp" presStyleIdx="4" presStyleCnt="5"/>
      <dgm:spPr/>
    </dgm:pt>
    <dgm:pt modelId="{37864FCC-DE10-43FC-A422-C7200982548D}" type="pres">
      <dgm:prSet presAssocID="{C62E71BC-540C-4FD4-939F-D75132127B8F}"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Presentation with Checklist"/>
        </a:ext>
      </dgm:extLst>
    </dgm:pt>
    <dgm:pt modelId="{F38857F0-F4F3-4947-B2E2-1F10B6476E03}" type="pres">
      <dgm:prSet presAssocID="{C62E71BC-540C-4FD4-939F-D75132127B8F}" presName="spaceRect" presStyleCnt="0"/>
      <dgm:spPr/>
    </dgm:pt>
    <dgm:pt modelId="{1672C144-28AA-46C2-BD61-563025501342}" type="pres">
      <dgm:prSet presAssocID="{C62E71BC-540C-4FD4-939F-D75132127B8F}" presName="parTx" presStyleLbl="revTx" presStyleIdx="4" presStyleCnt="5">
        <dgm:presLayoutVars>
          <dgm:chMax val="0"/>
          <dgm:chPref val="0"/>
        </dgm:presLayoutVars>
      </dgm:prSet>
      <dgm:spPr/>
    </dgm:pt>
  </dgm:ptLst>
  <dgm:cxnLst>
    <dgm:cxn modelId="{39D72F41-9DA1-4253-8193-8AB5C5B03C6D}" type="presOf" srcId="{1B426E56-76B0-43EF-A551-560C28E373B3}" destId="{74602DDC-F58F-4B28-8E9E-3D2F0C4F7B50}" srcOrd="0" destOrd="0" presId="urn:microsoft.com/office/officeart/2018/2/layout/IconVerticalSolidList"/>
    <dgm:cxn modelId="{C7107042-F9B5-4E97-B5E1-817E59D45DA4}" srcId="{9E182C54-0B85-41C4-BF39-7E30B9F58275}" destId="{250A8C4B-13F1-4145-9533-D14126697C54}" srcOrd="2" destOrd="0" parTransId="{71E72CC0-D605-4B2C-A300-DD3663AACA98}" sibTransId="{929D76C0-3A8E-4AA5-B69B-77ED102A4AB8}"/>
    <dgm:cxn modelId="{AD65994A-B970-44B0-82C2-2F55C6368EA6}" srcId="{9E182C54-0B85-41C4-BF39-7E30B9F58275}" destId="{C62E71BC-540C-4FD4-939F-D75132127B8F}" srcOrd="4" destOrd="0" parTransId="{C199E63D-6A62-4FF3-B900-A5359C06F99C}" sibTransId="{1840F5F9-CC67-4E68-920B-803871C6D887}"/>
    <dgm:cxn modelId="{B1C51396-C5B0-49E4-BBE9-56AE69832134}" type="presOf" srcId="{1850ADC6-72F6-4B46-B0D0-BC5E1026F98F}" destId="{D0D4EE67-54B6-45EE-B02A-72C577659EE3}" srcOrd="0" destOrd="0" presId="urn:microsoft.com/office/officeart/2018/2/layout/IconVerticalSolidList"/>
    <dgm:cxn modelId="{B53FAAA5-1DC5-4D78-9102-B5E52C6D0662}" type="presOf" srcId="{71BC9BBA-2615-4D6B-BFF7-8DBDE9A61932}" destId="{DCC40724-7091-4849-A01B-C50D80FF0121}" srcOrd="0" destOrd="0" presId="urn:microsoft.com/office/officeart/2018/2/layout/IconVerticalSolidList"/>
    <dgm:cxn modelId="{B7F3CDA7-5A05-4175-88F5-2E43EE1EC69F}" srcId="{9E182C54-0B85-41C4-BF39-7E30B9F58275}" destId="{71BC9BBA-2615-4D6B-BFF7-8DBDE9A61932}" srcOrd="3" destOrd="0" parTransId="{E9A1BEFB-1A90-42A3-8DD6-3C684CFFBE45}" sibTransId="{88CF95A2-5053-43B6-9DFA-F0DF80BE29C8}"/>
    <dgm:cxn modelId="{0A925FA8-0C2E-4321-8595-123E910141E8}" type="presOf" srcId="{9E182C54-0B85-41C4-BF39-7E30B9F58275}" destId="{4E817845-E26D-4B28-82E3-2A0A54B10B84}" srcOrd="0" destOrd="0" presId="urn:microsoft.com/office/officeart/2018/2/layout/IconVerticalSolidList"/>
    <dgm:cxn modelId="{4BCAD6BF-9387-4A38-8A53-3FD8526F87EE}" srcId="{9E182C54-0B85-41C4-BF39-7E30B9F58275}" destId="{1850ADC6-72F6-4B46-B0D0-BC5E1026F98F}" srcOrd="0" destOrd="0" parTransId="{2F9E1046-1166-4B86-8DFB-40FBC1056BD3}" sibTransId="{DD406193-CF09-4E02-AEBE-20BB9E1688A1}"/>
    <dgm:cxn modelId="{D8F206C1-C60D-4754-A0C0-55FC304E3A7F}" type="presOf" srcId="{250A8C4B-13F1-4145-9533-D14126697C54}" destId="{D6938591-D3F8-4E19-81E4-818D992541D1}" srcOrd="0" destOrd="0" presId="urn:microsoft.com/office/officeart/2018/2/layout/IconVerticalSolidList"/>
    <dgm:cxn modelId="{7949AFD3-08A6-4B06-980B-7F9E35364731}" srcId="{9E182C54-0B85-41C4-BF39-7E30B9F58275}" destId="{1B426E56-76B0-43EF-A551-560C28E373B3}" srcOrd="1" destOrd="0" parTransId="{1AF13F1E-0D54-4FDE-84D6-E100FA05E9BC}" sibTransId="{B7FB891A-982A-45DA-B564-AC67131DEDF9}"/>
    <dgm:cxn modelId="{6E7E2DE1-0465-4E23-B1A6-9E584E73E632}" type="presOf" srcId="{C62E71BC-540C-4FD4-939F-D75132127B8F}" destId="{1672C144-28AA-46C2-BD61-563025501342}" srcOrd="0" destOrd="0" presId="urn:microsoft.com/office/officeart/2018/2/layout/IconVerticalSolidList"/>
    <dgm:cxn modelId="{2B528954-3ECA-420A-AC66-5CEDB13E9A47}" type="presParOf" srcId="{4E817845-E26D-4B28-82E3-2A0A54B10B84}" destId="{08E22725-8D28-4709-943E-5B561805CCC7}" srcOrd="0" destOrd="0" presId="urn:microsoft.com/office/officeart/2018/2/layout/IconVerticalSolidList"/>
    <dgm:cxn modelId="{86A97ADF-F69D-4B3F-9DE1-FAFB5F6F5714}" type="presParOf" srcId="{08E22725-8D28-4709-943E-5B561805CCC7}" destId="{CEF93EF6-9A5D-4E7F-AF42-380DF84C96D3}" srcOrd="0" destOrd="0" presId="urn:microsoft.com/office/officeart/2018/2/layout/IconVerticalSolidList"/>
    <dgm:cxn modelId="{ADC23181-63D3-4DFC-A841-22A4FF5DC9C4}" type="presParOf" srcId="{08E22725-8D28-4709-943E-5B561805CCC7}" destId="{56C7362A-194C-493C-96B5-F786B0995E38}" srcOrd="1" destOrd="0" presId="urn:microsoft.com/office/officeart/2018/2/layout/IconVerticalSolidList"/>
    <dgm:cxn modelId="{51D6E2B4-935C-4BB7-A64B-D0FE45083DAA}" type="presParOf" srcId="{08E22725-8D28-4709-943E-5B561805CCC7}" destId="{96438704-EC6E-402A-AC4C-7BC849E32ED0}" srcOrd="2" destOrd="0" presId="urn:microsoft.com/office/officeart/2018/2/layout/IconVerticalSolidList"/>
    <dgm:cxn modelId="{F869D594-2AC3-4B68-95DF-ECE0D75C37D8}" type="presParOf" srcId="{08E22725-8D28-4709-943E-5B561805CCC7}" destId="{D0D4EE67-54B6-45EE-B02A-72C577659EE3}" srcOrd="3" destOrd="0" presId="urn:microsoft.com/office/officeart/2018/2/layout/IconVerticalSolidList"/>
    <dgm:cxn modelId="{4E4F944D-927E-44A0-9AA7-62A244A20AB2}" type="presParOf" srcId="{4E817845-E26D-4B28-82E3-2A0A54B10B84}" destId="{198EF3D0-7F1C-4E52-B0F2-86F087B16CA6}" srcOrd="1" destOrd="0" presId="urn:microsoft.com/office/officeart/2018/2/layout/IconVerticalSolidList"/>
    <dgm:cxn modelId="{AA127C7F-9C99-4018-85A1-0DDF2839254B}" type="presParOf" srcId="{4E817845-E26D-4B28-82E3-2A0A54B10B84}" destId="{C1506CCF-DBCF-4011-8C90-C88FB0FC1730}" srcOrd="2" destOrd="0" presId="urn:microsoft.com/office/officeart/2018/2/layout/IconVerticalSolidList"/>
    <dgm:cxn modelId="{89A85ACA-9B8A-43F6-BC5B-7A9740C2AF6E}" type="presParOf" srcId="{C1506CCF-DBCF-4011-8C90-C88FB0FC1730}" destId="{3079E47A-66AB-43E7-B6A7-FB87CE59EBFE}" srcOrd="0" destOrd="0" presId="urn:microsoft.com/office/officeart/2018/2/layout/IconVerticalSolidList"/>
    <dgm:cxn modelId="{0730C51D-8C9C-45E2-B553-84BD5C1257F0}" type="presParOf" srcId="{C1506CCF-DBCF-4011-8C90-C88FB0FC1730}" destId="{E5520A1E-499D-43B4-86A2-BEB100EC57FB}" srcOrd="1" destOrd="0" presId="urn:microsoft.com/office/officeart/2018/2/layout/IconVerticalSolidList"/>
    <dgm:cxn modelId="{B82831AC-11A7-45E2-B137-6AF07D5583A3}" type="presParOf" srcId="{C1506CCF-DBCF-4011-8C90-C88FB0FC1730}" destId="{3D020930-6BE5-4712-BDB8-B4848B59F38F}" srcOrd="2" destOrd="0" presId="urn:microsoft.com/office/officeart/2018/2/layout/IconVerticalSolidList"/>
    <dgm:cxn modelId="{DC1ED4E1-50F3-40C4-99B5-381ABA6AD88C}" type="presParOf" srcId="{C1506CCF-DBCF-4011-8C90-C88FB0FC1730}" destId="{74602DDC-F58F-4B28-8E9E-3D2F0C4F7B50}" srcOrd="3" destOrd="0" presId="urn:microsoft.com/office/officeart/2018/2/layout/IconVerticalSolidList"/>
    <dgm:cxn modelId="{7BC5C64F-06D5-4066-83B4-405AA21D6ADD}" type="presParOf" srcId="{4E817845-E26D-4B28-82E3-2A0A54B10B84}" destId="{58CB68B8-F670-4E38-9D1B-74F164DFB094}" srcOrd="3" destOrd="0" presId="urn:microsoft.com/office/officeart/2018/2/layout/IconVerticalSolidList"/>
    <dgm:cxn modelId="{19868A6E-E788-4038-807C-380E8742E3AA}" type="presParOf" srcId="{4E817845-E26D-4B28-82E3-2A0A54B10B84}" destId="{3306901B-6F11-4E92-8985-7A9EFA5103DA}" srcOrd="4" destOrd="0" presId="urn:microsoft.com/office/officeart/2018/2/layout/IconVerticalSolidList"/>
    <dgm:cxn modelId="{FFE12A67-3DF7-4D15-8345-12343630D977}" type="presParOf" srcId="{3306901B-6F11-4E92-8985-7A9EFA5103DA}" destId="{9C83B2EA-26E3-4417-B73C-977C4D81D3B4}" srcOrd="0" destOrd="0" presId="urn:microsoft.com/office/officeart/2018/2/layout/IconVerticalSolidList"/>
    <dgm:cxn modelId="{82F2D51E-487C-403B-B794-BA91613FBB7A}" type="presParOf" srcId="{3306901B-6F11-4E92-8985-7A9EFA5103DA}" destId="{82DE67E1-F2B7-43C7-93ED-B7EEF452FE94}" srcOrd="1" destOrd="0" presId="urn:microsoft.com/office/officeart/2018/2/layout/IconVerticalSolidList"/>
    <dgm:cxn modelId="{D3D20F86-829E-4A5A-A7CA-589D47A84973}" type="presParOf" srcId="{3306901B-6F11-4E92-8985-7A9EFA5103DA}" destId="{3440B6BB-0755-4695-9A62-B974B33D5495}" srcOrd="2" destOrd="0" presId="urn:microsoft.com/office/officeart/2018/2/layout/IconVerticalSolidList"/>
    <dgm:cxn modelId="{ACBFBE94-A631-43C4-A209-9B568634ED25}" type="presParOf" srcId="{3306901B-6F11-4E92-8985-7A9EFA5103DA}" destId="{D6938591-D3F8-4E19-81E4-818D992541D1}" srcOrd="3" destOrd="0" presId="urn:microsoft.com/office/officeart/2018/2/layout/IconVerticalSolidList"/>
    <dgm:cxn modelId="{5D2A9D31-D956-438F-8233-167E08BBC7BB}" type="presParOf" srcId="{4E817845-E26D-4B28-82E3-2A0A54B10B84}" destId="{8EA4E0DF-CEE8-4258-98C7-A449D6D00E0C}" srcOrd="5" destOrd="0" presId="urn:microsoft.com/office/officeart/2018/2/layout/IconVerticalSolidList"/>
    <dgm:cxn modelId="{E079924E-D7C0-44B8-BAD9-A3D5D1EE04C7}" type="presParOf" srcId="{4E817845-E26D-4B28-82E3-2A0A54B10B84}" destId="{0B823271-F0EA-4613-A017-048D607D2423}" srcOrd="6" destOrd="0" presId="urn:microsoft.com/office/officeart/2018/2/layout/IconVerticalSolidList"/>
    <dgm:cxn modelId="{9609EB33-51CE-4F71-B5E2-2041C6322C05}" type="presParOf" srcId="{0B823271-F0EA-4613-A017-048D607D2423}" destId="{E92C5FA0-8562-4D12-AB80-0AA0B91DD8FC}" srcOrd="0" destOrd="0" presId="urn:microsoft.com/office/officeart/2018/2/layout/IconVerticalSolidList"/>
    <dgm:cxn modelId="{9A4896BA-6364-4C7D-96EF-4BFF5CF0C46A}" type="presParOf" srcId="{0B823271-F0EA-4613-A017-048D607D2423}" destId="{D628C48F-1F14-4E91-862A-355AF0ABD9FA}" srcOrd="1" destOrd="0" presId="urn:microsoft.com/office/officeart/2018/2/layout/IconVerticalSolidList"/>
    <dgm:cxn modelId="{D5F62A5C-D235-42C6-97E8-E3CD61042A1D}" type="presParOf" srcId="{0B823271-F0EA-4613-A017-048D607D2423}" destId="{B88598B4-EBE4-41AD-88DE-4CB2FFDEE6B4}" srcOrd="2" destOrd="0" presId="urn:microsoft.com/office/officeart/2018/2/layout/IconVerticalSolidList"/>
    <dgm:cxn modelId="{7DD92CD5-D9F7-4BCE-B793-C52E6C0F0CB1}" type="presParOf" srcId="{0B823271-F0EA-4613-A017-048D607D2423}" destId="{DCC40724-7091-4849-A01B-C50D80FF0121}" srcOrd="3" destOrd="0" presId="urn:microsoft.com/office/officeart/2018/2/layout/IconVerticalSolidList"/>
    <dgm:cxn modelId="{DFBC2753-0060-4962-8474-FEDDABE2217E}" type="presParOf" srcId="{4E817845-E26D-4B28-82E3-2A0A54B10B84}" destId="{7D0E440D-4FC4-4635-855D-A88BA057D4C7}" srcOrd="7" destOrd="0" presId="urn:microsoft.com/office/officeart/2018/2/layout/IconVerticalSolidList"/>
    <dgm:cxn modelId="{A61D25D7-9DCC-4E5A-B8E2-C7C05CEADCBF}" type="presParOf" srcId="{4E817845-E26D-4B28-82E3-2A0A54B10B84}" destId="{FCD3ADC9-609B-4A6E-91E7-F44854D6D4B4}" srcOrd="8" destOrd="0" presId="urn:microsoft.com/office/officeart/2018/2/layout/IconVerticalSolidList"/>
    <dgm:cxn modelId="{DC842734-4D55-4EA6-887B-3AFFF4184FC4}" type="presParOf" srcId="{FCD3ADC9-609B-4A6E-91E7-F44854D6D4B4}" destId="{2E9D6E09-3218-4E5F-851B-544BD4E21DD5}" srcOrd="0" destOrd="0" presId="urn:microsoft.com/office/officeart/2018/2/layout/IconVerticalSolidList"/>
    <dgm:cxn modelId="{C4BC31F3-341A-4671-BB16-C039B2C1BF43}" type="presParOf" srcId="{FCD3ADC9-609B-4A6E-91E7-F44854D6D4B4}" destId="{37864FCC-DE10-43FC-A422-C7200982548D}" srcOrd="1" destOrd="0" presId="urn:microsoft.com/office/officeart/2018/2/layout/IconVerticalSolidList"/>
    <dgm:cxn modelId="{8F74DC5F-6D2D-4E6A-8E99-E598B5EF75E8}" type="presParOf" srcId="{FCD3ADC9-609B-4A6E-91E7-F44854D6D4B4}" destId="{F38857F0-F4F3-4947-B2E2-1F10B6476E03}" srcOrd="2" destOrd="0" presId="urn:microsoft.com/office/officeart/2018/2/layout/IconVerticalSolidList"/>
    <dgm:cxn modelId="{EFFACB69-472A-4F85-84B3-572692291F6D}" type="presParOf" srcId="{FCD3ADC9-609B-4A6E-91E7-F44854D6D4B4}" destId="{1672C144-28AA-46C2-BD61-56302550134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2330A5-9F72-4FFA-9792-FB4D4D69FECE}">
      <dsp:nvSpPr>
        <dsp:cNvPr id="0" name=""/>
        <dsp:cNvSpPr/>
      </dsp:nvSpPr>
      <dsp:spPr>
        <a:xfrm>
          <a:off x="1983106" y="-56405"/>
          <a:ext cx="1981398" cy="1523106"/>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tr-TR" sz="1200" b="1" i="0" kern="1200" baseline="0" dirty="0"/>
            <a:t>Model </a:t>
          </a:r>
          <a:r>
            <a:rPr lang="tr-TR" sz="1200" b="1" i="0" kern="1200" baseline="0" dirty="0" err="1"/>
            <a:t>Choice</a:t>
          </a:r>
          <a:r>
            <a:rPr lang="tr-TR" sz="1200" b="1" i="0" kern="1200" baseline="0" dirty="0"/>
            <a:t>:</a:t>
          </a:r>
          <a:r>
            <a:rPr lang="tr-TR" sz="1200" b="0" i="0" kern="1200" baseline="0" dirty="0"/>
            <a:t> </a:t>
          </a:r>
          <a:r>
            <a:rPr lang="tr-TR" sz="1200" b="0" i="0" kern="1200" baseline="0" dirty="0" err="1"/>
            <a:t>CrowdCNN</a:t>
          </a:r>
          <a:r>
            <a:rPr lang="tr-TR" sz="1200" b="0" i="0" kern="1200" baseline="0" dirty="0"/>
            <a:t>. </a:t>
          </a:r>
          <a:r>
            <a:rPr lang="en-US" sz="1200" b="0" i="0" kern="1200" baseline="0" dirty="0"/>
            <a:t>(This is a custom model we built)</a:t>
          </a:r>
          <a:endParaRPr lang="en-US" sz="1200" kern="1200" dirty="0"/>
        </a:p>
      </dsp:txBody>
      <dsp:txXfrm>
        <a:off x="2057458" y="17947"/>
        <a:ext cx="1832694" cy="1374402"/>
      </dsp:txXfrm>
    </dsp:sp>
    <dsp:sp modelId="{1D0A6A46-12AD-4A08-BB0F-4DFF4E1BCA3F}">
      <dsp:nvSpPr>
        <dsp:cNvPr id="0" name=""/>
        <dsp:cNvSpPr/>
      </dsp:nvSpPr>
      <dsp:spPr>
        <a:xfrm>
          <a:off x="843453" y="705147"/>
          <a:ext cx="4260702" cy="4260702"/>
        </a:xfrm>
        <a:custGeom>
          <a:avLst/>
          <a:gdLst/>
          <a:ahLst/>
          <a:cxnLst/>
          <a:rect l="0" t="0" r="0" b="0"/>
          <a:pathLst>
            <a:path>
              <a:moveTo>
                <a:pt x="3134905" y="251716"/>
              </a:moveTo>
              <a:arcTo wR="2130351" hR="2130351" stAng="17888073" swAng="2540628"/>
            </a:path>
          </a:pathLst>
        </a:custGeom>
        <a:noFill/>
        <a:ln w="12700" cap="flat" cmpd="sng" algn="ctr">
          <a:solidFill>
            <a:schemeClr val="accent2">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30C1F605-5644-4547-9E3E-C3FA7B30428F}">
      <dsp:nvSpPr>
        <dsp:cNvPr id="0" name=""/>
        <dsp:cNvSpPr/>
      </dsp:nvSpPr>
      <dsp:spPr>
        <a:xfrm>
          <a:off x="3624547" y="2138412"/>
          <a:ext cx="2959217" cy="1394174"/>
        </a:xfrm>
        <a:prstGeom prst="roundRect">
          <a:avLst/>
        </a:prstGeom>
        <a:solidFill>
          <a:schemeClr val="accent2">
            <a:hueOff val="2147871"/>
            <a:satOff val="-6164"/>
            <a:lumOff val="-987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tr-TR" sz="1200" b="1" i="0" kern="1200" baseline="0" dirty="0"/>
            <a:t>Base (</a:t>
          </a:r>
          <a:r>
            <a:rPr lang="tr-TR" sz="1200" b="1" i="0" kern="1200" baseline="0" dirty="0" err="1"/>
            <a:t>Backbone</a:t>
          </a:r>
          <a:r>
            <a:rPr lang="tr-TR" sz="1200" b="1" i="0" kern="1200" baseline="0" dirty="0"/>
            <a:t>): </a:t>
          </a:r>
          <a:r>
            <a:rPr lang="tr-TR" sz="1200" b="0" i="0" kern="1200" baseline="0" dirty="0"/>
            <a:t>VGG16 </a:t>
          </a:r>
          <a:r>
            <a:rPr lang="tr-TR" sz="1200" b="0" i="0" kern="1200" baseline="0" dirty="0" err="1"/>
            <a:t>Convolutional</a:t>
          </a:r>
          <a:r>
            <a:rPr lang="tr-TR" sz="1200" b="0" i="0" kern="1200" baseline="0" dirty="0"/>
            <a:t> </a:t>
          </a:r>
          <a:r>
            <a:rPr lang="tr-TR" sz="1200" b="0" i="0" kern="1200" baseline="0" dirty="0" err="1"/>
            <a:t>Neural</a:t>
          </a:r>
          <a:r>
            <a:rPr lang="tr-TR" sz="1200" b="0" i="0" kern="1200" baseline="0" dirty="0"/>
            <a:t> Network.</a:t>
          </a:r>
          <a:endParaRPr lang="en-US" sz="1200" kern="1200" dirty="0"/>
        </a:p>
        <a:p>
          <a:pPr marL="57150" lvl="1" indent="-57150" algn="l" defTabSz="400050">
            <a:lnSpc>
              <a:spcPct val="90000"/>
            </a:lnSpc>
            <a:spcBef>
              <a:spcPct val="0"/>
            </a:spcBef>
            <a:spcAft>
              <a:spcPct val="15000"/>
            </a:spcAft>
            <a:buChar char="•"/>
          </a:pPr>
          <a:r>
            <a:rPr lang="tr-TR" sz="900" b="1" i="0" kern="1200" baseline="0" dirty="0" err="1"/>
            <a:t>Why</a:t>
          </a:r>
          <a:r>
            <a:rPr lang="tr-TR" sz="900" b="1" i="0" kern="1200" baseline="0" dirty="0"/>
            <a:t> VGG16?</a:t>
          </a:r>
          <a:r>
            <a:rPr lang="en-US" sz="900" b="1" i="0" kern="1200" baseline="0" dirty="0"/>
            <a:t> It's a proven model trained on large datasets like ImageNet, so it's good at feature extraction. By using transfer learning, we used its learned features in our project, aiming for better results with less data.</a:t>
          </a:r>
          <a:endParaRPr lang="en-US" sz="900" kern="1200" dirty="0"/>
        </a:p>
      </dsp:txBody>
      <dsp:txXfrm>
        <a:off x="3692605" y="2206470"/>
        <a:ext cx="2823101" cy="1258058"/>
      </dsp:txXfrm>
    </dsp:sp>
    <dsp:sp modelId="{E3F5E87B-C92D-4E01-94DB-3464441A33CB}">
      <dsp:nvSpPr>
        <dsp:cNvPr id="0" name=""/>
        <dsp:cNvSpPr/>
      </dsp:nvSpPr>
      <dsp:spPr>
        <a:xfrm>
          <a:off x="843453" y="705147"/>
          <a:ext cx="4260702" cy="4260702"/>
        </a:xfrm>
        <a:custGeom>
          <a:avLst/>
          <a:gdLst/>
          <a:ahLst/>
          <a:cxnLst/>
          <a:rect l="0" t="0" r="0" b="0"/>
          <a:pathLst>
            <a:path>
              <a:moveTo>
                <a:pt x="4138865" y="2840470"/>
              </a:moveTo>
              <a:arcTo wR="2130351" hR="2130351" stAng="1168277" swAng="2224475"/>
            </a:path>
          </a:pathLst>
        </a:custGeom>
        <a:noFill/>
        <a:ln w="12700" cap="flat" cmpd="sng" algn="ctr">
          <a:solidFill>
            <a:schemeClr val="accent2">
              <a:hueOff val="2147871"/>
              <a:satOff val="-6164"/>
              <a:lumOff val="-9870"/>
              <a:alphaOff val="0"/>
            </a:schemeClr>
          </a:solidFill>
          <a:prstDash val="solid"/>
          <a:miter lim="800000"/>
        </a:ln>
        <a:effectLst/>
      </dsp:spPr>
      <dsp:style>
        <a:lnRef idx="1">
          <a:scrgbClr r="0" g="0" b="0"/>
        </a:lnRef>
        <a:fillRef idx="0">
          <a:scrgbClr r="0" g="0" b="0"/>
        </a:fillRef>
        <a:effectRef idx="0">
          <a:scrgbClr r="0" g="0" b="0"/>
        </a:effectRef>
        <a:fontRef idx="minor"/>
      </dsp:style>
    </dsp:sp>
    <dsp:sp modelId="{CA1FE25B-32C2-492E-B0A5-706C62D2F4B0}">
      <dsp:nvSpPr>
        <dsp:cNvPr id="0" name=""/>
        <dsp:cNvSpPr/>
      </dsp:nvSpPr>
      <dsp:spPr>
        <a:xfrm>
          <a:off x="1810952" y="4138021"/>
          <a:ext cx="2325705" cy="1655658"/>
        </a:xfrm>
        <a:prstGeom prst="roundRect">
          <a:avLst/>
        </a:prstGeom>
        <a:solidFill>
          <a:schemeClr val="accent2">
            <a:hueOff val="4295743"/>
            <a:satOff val="-12329"/>
            <a:lumOff val="-1973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tr-TR" sz="1200" b="1" i="0" kern="1200" baseline="0" dirty="0"/>
            <a:t>General </a:t>
          </a:r>
          <a:r>
            <a:rPr lang="tr-TR" sz="1200" b="1" i="0" kern="1200" baseline="0" dirty="0" err="1"/>
            <a:t>Structure</a:t>
          </a:r>
          <a:r>
            <a:rPr lang="tr-TR" sz="1200" b="1" i="0" kern="1200" baseline="0" dirty="0"/>
            <a:t>:</a:t>
          </a:r>
          <a:r>
            <a:rPr lang="tr-TR" sz="1200" b="0" i="0" kern="1200" baseline="0" dirty="0"/>
            <a:t> U-Net </a:t>
          </a:r>
          <a:r>
            <a:rPr lang="tr-TR" sz="1200" b="0" i="0" kern="1200" baseline="0" dirty="0" err="1"/>
            <a:t>Like</a:t>
          </a:r>
          <a:r>
            <a:rPr lang="tr-TR" sz="1200" b="0" i="0" kern="1200" baseline="0" dirty="0"/>
            <a:t> Encoder-</a:t>
          </a:r>
          <a:r>
            <a:rPr lang="tr-TR" sz="1200" b="0" i="0" kern="1200" baseline="0" dirty="0" err="1"/>
            <a:t>Decoder</a:t>
          </a:r>
          <a:r>
            <a:rPr lang="tr-TR" sz="1200" b="0" i="0" kern="1200" baseline="0" dirty="0"/>
            <a:t> Architecture. </a:t>
          </a:r>
          <a:endParaRPr lang="en-US" sz="1200" kern="1200" dirty="0"/>
        </a:p>
        <a:p>
          <a:pPr marL="57150" lvl="1" indent="-57150" algn="l" defTabSz="400050">
            <a:lnSpc>
              <a:spcPct val="90000"/>
            </a:lnSpc>
            <a:spcBef>
              <a:spcPct val="0"/>
            </a:spcBef>
            <a:spcAft>
              <a:spcPct val="15000"/>
            </a:spcAft>
            <a:buChar char="•"/>
          </a:pPr>
          <a:r>
            <a:rPr lang="tr-TR" sz="900" b="1" i="0" kern="1200" baseline="0" dirty="0" err="1"/>
            <a:t>Why</a:t>
          </a:r>
          <a:r>
            <a:rPr lang="tr-TR" sz="900" b="1" i="0" kern="1200" baseline="0" dirty="0"/>
            <a:t> U-Net </a:t>
          </a:r>
          <a:r>
            <a:rPr lang="tr-TR" sz="900" b="1" i="0" kern="1200" baseline="0" dirty="0" err="1"/>
            <a:t>Like</a:t>
          </a:r>
          <a:r>
            <a:rPr lang="tr-TR" sz="900" b="1" i="0" kern="1200" baseline="0" dirty="0"/>
            <a:t>? </a:t>
          </a:r>
          <a:r>
            <a:rPr lang="en-US" sz="900" b="0" i="0" kern="1200" baseline="0" dirty="0"/>
            <a:t>This structure is good at combining general context information (with the encoder) and precise location information (with the decoder and skip connections). It's suitable for tasks that predict on a pixel-by-pixel basis, like density maps.</a:t>
          </a:r>
          <a:endParaRPr lang="en-US" sz="900" kern="1200" dirty="0"/>
        </a:p>
      </dsp:txBody>
      <dsp:txXfrm>
        <a:off x="1891775" y="4218844"/>
        <a:ext cx="2164059" cy="1494012"/>
      </dsp:txXfrm>
    </dsp:sp>
    <dsp:sp modelId="{08114FDE-98C8-436B-9505-6577F2694EA6}">
      <dsp:nvSpPr>
        <dsp:cNvPr id="0" name=""/>
        <dsp:cNvSpPr/>
      </dsp:nvSpPr>
      <dsp:spPr>
        <a:xfrm>
          <a:off x="843453" y="705147"/>
          <a:ext cx="4260702" cy="4260702"/>
        </a:xfrm>
        <a:custGeom>
          <a:avLst/>
          <a:gdLst/>
          <a:ahLst/>
          <a:cxnLst/>
          <a:rect l="0" t="0" r="0" b="0"/>
          <a:pathLst>
            <a:path>
              <a:moveTo>
                <a:pt x="956232" y="3907945"/>
              </a:moveTo>
              <a:arcTo wR="2130351" hR="2130351" stAng="7406710" swAng="2168796"/>
            </a:path>
          </a:pathLst>
        </a:custGeom>
        <a:noFill/>
        <a:ln w="12700" cap="flat" cmpd="sng" algn="ctr">
          <a:solidFill>
            <a:schemeClr val="accent2">
              <a:hueOff val="4295743"/>
              <a:satOff val="-12329"/>
              <a:lumOff val="-19739"/>
              <a:alphaOff val="0"/>
            </a:schemeClr>
          </a:solidFill>
          <a:prstDash val="solid"/>
          <a:miter lim="800000"/>
        </a:ln>
        <a:effectLst/>
      </dsp:spPr>
      <dsp:style>
        <a:lnRef idx="1">
          <a:scrgbClr r="0" g="0" b="0"/>
        </a:lnRef>
        <a:fillRef idx="0">
          <a:scrgbClr r="0" g="0" b="0"/>
        </a:fillRef>
        <a:effectRef idx="0">
          <a:scrgbClr r="0" g="0" b="0"/>
        </a:effectRef>
        <a:fontRef idx="minor"/>
      </dsp:style>
    </dsp:sp>
    <dsp:sp modelId="{28B3AC66-E5B3-42A4-86F9-E0ECA0F6A888}">
      <dsp:nvSpPr>
        <dsp:cNvPr id="0" name=""/>
        <dsp:cNvSpPr/>
      </dsp:nvSpPr>
      <dsp:spPr>
        <a:xfrm>
          <a:off x="-340837" y="2105274"/>
          <a:ext cx="2368583" cy="1460449"/>
        </a:xfrm>
        <a:prstGeom prst="round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tr-TR" sz="1200" b="1" i="0" kern="1200" baseline="0" dirty="0" err="1"/>
            <a:t>Model's</a:t>
          </a:r>
          <a:r>
            <a:rPr lang="tr-TR" sz="1200" b="1" i="0" kern="1200" baseline="0" dirty="0"/>
            <a:t> </a:t>
          </a:r>
          <a:r>
            <a:rPr lang="tr-TR" sz="1200" b="1" i="0" kern="1200" baseline="0" dirty="0" err="1"/>
            <a:t>Goal</a:t>
          </a:r>
          <a:r>
            <a:rPr lang="tr-TR" sz="1200" b="1" i="0" kern="1200" baseline="0" dirty="0"/>
            <a:t>: </a:t>
          </a:r>
          <a:r>
            <a:rPr lang="en-US" sz="1200" b="0" i="0" kern="1200" baseline="0" dirty="0"/>
            <a:t>To create a Density Map (heatmap) from an input image, where each pixel shows how crowded that spot is.</a:t>
          </a:r>
          <a:endParaRPr lang="en-US" sz="1200" kern="1200" dirty="0"/>
        </a:p>
      </dsp:txBody>
      <dsp:txXfrm>
        <a:off x="-269544" y="2176567"/>
        <a:ext cx="2225997" cy="1317863"/>
      </dsp:txXfrm>
    </dsp:sp>
    <dsp:sp modelId="{CB5C664C-FA24-49DF-B3FA-43B5A8855966}">
      <dsp:nvSpPr>
        <dsp:cNvPr id="0" name=""/>
        <dsp:cNvSpPr/>
      </dsp:nvSpPr>
      <dsp:spPr>
        <a:xfrm>
          <a:off x="843453" y="705147"/>
          <a:ext cx="4260702" cy="4260702"/>
        </a:xfrm>
        <a:custGeom>
          <a:avLst/>
          <a:gdLst/>
          <a:ahLst/>
          <a:cxnLst/>
          <a:rect l="0" t="0" r="0" b="0"/>
          <a:pathLst>
            <a:path>
              <a:moveTo>
                <a:pt x="134374" y="1385722"/>
              </a:moveTo>
              <a:arcTo wR="2130351" hR="2130351" stAng="12027526" swAng="2484930"/>
            </a:path>
          </a:pathLst>
        </a:custGeom>
        <a:no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8809D5-E574-4B86-933A-F10D8DA325A1}">
      <dsp:nvSpPr>
        <dsp:cNvPr id="0" name=""/>
        <dsp:cNvSpPr/>
      </dsp:nvSpPr>
      <dsp:spPr>
        <a:xfrm>
          <a:off x="0" y="531"/>
          <a:ext cx="10515600" cy="4461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4CA0359-9AB7-4F19-8C99-640B3A0F99E7}">
      <dsp:nvSpPr>
        <dsp:cNvPr id="0" name=""/>
        <dsp:cNvSpPr/>
      </dsp:nvSpPr>
      <dsp:spPr>
        <a:xfrm>
          <a:off x="134970" y="100922"/>
          <a:ext cx="245400" cy="2454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33A8D7C-20E5-4721-AC8A-AB43B43C2328}">
      <dsp:nvSpPr>
        <dsp:cNvPr id="0" name=""/>
        <dsp:cNvSpPr/>
      </dsp:nvSpPr>
      <dsp:spPr>
        <a:xfrm>
          <a:off x="515340" y="531"/>
          <a:ext cx="10000259" cy="4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221" tIns="47221" rIns="47221" bIns="47221" numCol="1" spcCol="1270" anchor="ctr" anchorCtr="0">
          <a:noAutofit/>
        </a:bodyPr>
        <a:lstStyle/>
        <a:p>
          <a:pPr marL="0" lvl="0" indent="0" algn="l" defTabSz="711200">
            <a:lnSpc>
              <a:spcPct val="100000"/>
            </a:lnSpc>
            <a:spcBef>
              <a:spcPct val="0"/>
            </a:spcBef>
            <a:spcAft>
              <a:spcPct val="35000"/>
            </a:spcAft>
            <a:buNone/>
          </a:pPr>
          <a:r>
            <a:rPr lang="tr-TR" sz="1600" b="1" i="0" kern="1200" baseline="0" dirty="0" err="1"/>
            <a:t>Loss</a:t>
          </a:r>
          <a:r>
            <a:rPr lang="tr-TR" sz="1600" b="1" i="0" kern="1200" baseline="0" dirty="0"/>
            <a:t> </a:t>
          </a:r>
          <a:r>
            <a:rPr lang="tr-TR" sz="1600" b="1" i="0" kern="1200" baseline="0" dirty="0" err="1"/>
            <a:t>Function</a:t>
          </a:r>
          <a:r>
            <a:rPr lang="tr-TR" sz="1600" b="1" i="0" kern="1200" baseline="0" dirty="0"/>
            <a:t>: </a:t>
          </a:r>
          <a:r>
            <a:rPr lang="tr-TR" sz="1600" b="0" i="0" kern="1200" baseline="0" dirty="0" err="1"/>
            <a:t>combined_loss</a:t>
          </a:r>
          <a:r>
            <a:rPr lang="tr-TR" sz="1600" b="0" i="0" kern="1200" baseline="0" dirty="0"/>
            <a:t> </a:t>
          </a:r>
          <a:endParaRPr lang="en-US" sz="1600" kern="1200" dirty="0"/>
        </a:p>
      </dsp:txBody>
      <dsp:txXfrm>
        <a:off x="515340" y="531"/>
        <a:ext cx="10000259" cy="446182"/>
      </dsp:txXfrm>
    </dsp:sp>
    <dsp:sp modelId="{088D54EC-D32B-4F26-BDD0-C24212700040}">
      <dsp:nvSpPr>
        <dsp:cNvPr id="0" name=""/>
        <dsp:cNvSpPr/>
      </dsp:nvSpPr>
      <dsp:spPr>
        <a:xfrm>
          <a:off x="0" y="558258"/>
          <a:ext cx="10515600" cy="4461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5522F81-E985-4988-B58D-BD22801051EA}">
      <dsp:nvSpPr>
        <dsp:cNvPr id="0" name=""/>
        <dsp:cNvSpPr/>
      </dsp:nvSpPr>
      <dsp:spPr>
        <a:xfrm>
          <a:off x="134970" y="658649"/>
          <a:ext cx="245400" cy="2454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BC1EA11-CF52-4CEC-8FF6-441547B185EA}">
      <dsp:nvSpPr>
        <dsp:cNvPr id="0" name=""/>
        <dsp:cNvSpPr/>
      </dsp:nvSpPr>
      <dsp:spPr>
        <a:xfrm>
          <a:off x="515340" y="558258"/>
          <a:ext cx="10000259" cy="4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221" tIns="47221" rIns="47221" bIns="47221" numCol="1" spcCol="1270" anchor="ctr" anchorCtr="0">
          <a:noAutofit/>
        </a:bodyPr>
        <a:lstStyle/>
        <a:p>
          <a:pPr marL="0" lvl="0" indent="0" algn="l" defTabSz="711200">
            <a:lnSpc>
              <a:spcPct val="100000"/>
            </a:lnSpc>
            <a:spcBef>
              <a:spcPct val="0"/>
            </a:spcBef>
            <a:spcAft>
              <a:spcPct val="35000"/>
            </a:spcAft>
            <a:buNone/>
          </a:pPr>
          <a:r>
            <a:rPr lang="en-US" sz="1600" b="0" i="0" kern="1200" baseline="0" dirty="0"/>
            <a:t>Part 1: Pixel-wise Mean Squared Error (</a:t>
          </a:r>
          <a:r>
            <a:rPr lang="en-US" sz="1600" b="0" i="0" kern="1200" baseline="0" dirty="0" err="1"/>
            <a:t>MSELoss</a:t>
          </a:r>
          <a:r>
            <a:rPr lang="en-US" sz="1600" b="0" i="0" kern="1200" baseline="0" dirty="0"/>
            <a:t>) -&gt; For map accuracy.</a:t>
          </a:r>
          <a:endParaRPr lang="en-US" sz="1600" kern="1200" dirty="0"/>
        </a:p>
      </dsp:txBody>
      <dsp:txXfrm>
        <a:off x="515340" y="558258"/>
        <a:ext cx="10000259" cy="446182"/>
      </dsp:txXfrm>
    </dsp:sp>
    <dsp:sp modelId="{83E8BBAC-CDA6-4AF8-82F0-AF650065E3E1}">
      <dsp:nvSpPr>
        <dsp:cNvPr id="0" name=""/>
        <dsp:cNvSpPr/>
      </dsp:nvSpPr>
      <dsp:spPr>
        <a:xfrm>
          <a:off x="0" y="1115986"/>
          <a:ext cx="10515600" cy="4461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F5F542C-8466-44F5-8A85-F6FBC4835279}">
      <dsp:nvSpPr>
        <dsp:cNvPr id="0" name=""/>
        <dsp:cNvSpPr/>
      </dsp:nvSpPr>
      <dsp:spPr>
        <a:xfrm>
          <a:off x="134970" y="1216377"/>
          <a:ext cx="245400" cy="2454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25C9F9-A334-4A54-8A72-95031DAA85B7}">
      <dsp:nvSpPr>
        <dsp:cNvPr id="0" name=""/>
        <dsp:cNvSpPr/>
      </dsp:nvSpPr>
      <dsp:spPr>
        <a:xfrm>
          <a:off x="515340" y="1115986"/>
          <a:ext cx="10000259" cy="4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221" tIns="47221" rIns="47221" bIns="47221" numCol="1" spcCol="1270" anchor="ctr" anchorCtr="0">
          <a:noAutofit/>
        </a:bodyPr>
        <a:lstStyle/>
        <a:p>
          <a:pPr marL="0" lvl="0" indent="0" algn="l" defTabSz="711200">
            <a:lnSpc>
              <a:spcPct val="100000"/>
            </a:lnSpc>
            <a:spcBef>
              <a:spcPct val="0"/>
            </a:spcBef>
            <a:spcAft>
              <a:spcPct val="35000"/>
            </a:spcAft>
            <a:buNone/>
          </a:pPr>
          <a:r>
            <a:rPr lang="en-US" sz="1600" b="0" i="0" kern="1200" baseline="0" dirty="0"/>
            <a:t>Part 2: Weighted Relative Count Error (Sum Loss) -&gt; For total count accuracy.</a:t>
          </a:r>
          <a:endParaRPr lang="en-US" sz="1600" kern="1200" dirty="0"/>
        </a:p>
      </dsp:txBody>
      <dsp:txXfrm>
        <a:off x="515340" y="1115986"/>
        <a:ext cx="10000259" cy="446182"/>
      </dsp:txXfrm>
    </dsp:sp>
    <dsp:sp modelId="{CCEA23F2-9C36-485C-9983-213C682C92E4}">
      <dsp:nvSpPr>
        <dsp:cNvPr id="0" name=""/>
        <dsp:cNvSpPr/>
      </dsp:nvSpPr>
      <dsp:spPr>
        <a:xfrm>
          <a:off x="0" y="1673714"/>
          <a:ext cx="10515600" cy="4461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E07A1B7-7562-4747-9E52-31461ADCB112}">
      <dsp:nvSpPr>
        <dsp:cNvPr id="0" name=""/>
        <dsp:cNvSpPr/>
      </dsp:nvSpPr>
      <dsp:spPr>
        <a:xfrm>
          <a:off x="134970" y="1774105"/>
          <a:ext cx="245400" cy="2454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BC066D7-E0B1-43FA-AC54-18700117A295}">
      <dsp:nvSpPr>
        <dsp:cNvPr id="0" name=""/>
        <dsp:cNvSpPr/>
      </dsp:nvSpPr>
      <dsp:spPr>
        <a:xfrm>
          <a:off x="515340" y="1673714"/>
          <a:ext cx="10000259" cy="4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221" tIns="47221" rIns="47221" bIns="47221" numCol="1" spcCol="1270" anchor="ctr" anchorCtr="0">
          <a:noAutofit/>
        </a:bodyPr>
        <a:lstStyle/>
        <a:p>
          <a:pPr marL="0" lvl="0" indent="0" algn="l" defTabSz="711200">
            <a:lnSpc>
              <a:spcPct val="100000"/>
            </a:lnSpc>
            <a:spcBef>
              <a:spcPct val="0"/>
            </a:spcBef>
            <a:spcAft>
              <a:spcPct val="35000"/>
            </a:spcAft>
            <a:buNone/>
          </a:pPr>
          <a:r>
            <a:rPr lang="tr-TR" sz="1600" b="0" i="0" kern="1200" baseline="0" dirty="0" err="1"/>
            <a:t>Weight</a:t>
          </a:r>
          <a:r>
            <a:rPr lang="tr-TR" sz="1600" b="0" i="0" kern="1200" baseline="0" dirty="0"/>
            <a:t> </a:t>
          </a:r>
          <a:r>
            <a:rPr lang="tr-TR" sz="1600" b="0" i="0" kern="1200" baseline="0" dirty="0" err="1"/>
            <a:t>Parameter</a:t>
          </a:r>
          <a:r>
            <a:rPr lang="tr-TR" sz="1600" b="0" i="0" kern="1200" baseline="0" dirty="0"/>
            <a:t> (</a:t>
          </a:r>
          <a:r>
            <a:rPr lang="tr-TR" sz="1600" b="0" i="0" kern="1200" baseline="0" dirty="0" err="1"/>
            <a:t>sum_loss_weight</a:t>
          </a:r>
          <a:r>
            <a:rPr lang="tr-TR" sz="1600" b="0" i="0" kern="1200" baseline="0" dirty="0"/>
            <a:t>): </a:t>
          </a:r>
          <a:r>
            <a:rPr lang="tr-TR" sz="1600" b="0" kern="1200" dirty="0"/>
            <a:t>15.0</a:t>
          </a:r>
          <a:endParaRPr lang="en-US" sz="1600" kern="1200" dirty="0"/>
        </a:p>
      </dsp:txBody>
      <dsp:txXfrm>
        <a:off x="515340" y="1673714"/>
        <a:ext cx="10000259" cy="446182"/>
      </dsp:txXfrm>
    </dsp:sp>
    <dsp:sp modelId="{0E6BE1E8-5F25-4C3A-94A9-A5690A1316D8}">
      <dsp:nvSpPr>
        <dsp:cNvPr id="0" name=""/>
        <dsp:cNvSpPr/>
      </dsp:nvSpPr>
      <dsp:spPr>
        <a:xfrm>
          <a:off x="0" y="2231441"/>
          <a:ext cx="10515600" cy="4461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FD9F98D-B885-4642-AE3D-DEFD27767E41}">
      <dsp:nvSpPr>
        <dsp:cNvPr id="0" name=""/>
        <dsp:cNvSpPr/>
      </dsp:nvSpPr>
      <dsp:spPr>
        <a:xfrm>
          <a:off x="134970" y="2331832"/>
          <a:ext cx="245400" cy="2454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41C816C-67CE-42CC-B1D2-EEFED63D6158}">
      <dsp:nvSpPr>
        <dsp:cNvPr id="0" name=""/>
        <dsp:cNvSpPr/>
      </dsp:nvSpPr>
      <dsp:spPr>
        <a:xfrm>
          <a:off x="515340" y="2231441"/>
          <a:ext cx="10000259" cy="4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221" tIns="47221" rIns="47221" bIns="47221" numCol="1" spcCol="1270" anchor="ctr" anchorCtr="0">
          <a:noAutofit/>
        </a:bodyPr>
        <a:lstStyle/>
        <a:p>
          <a:pPr marL="0" lvl="0" indent="0" algn="l" defTabSz="711200">
            <a:lnSpc>
              <a:spcPct val="100000"/>
            </a:lnSpc>
            <a:spcBef>
              <a:spcPct val="0"/>
            </a:spcBef>
            <a:spcAft>
              <a:spcPct val="35000"/>
            </a:spcAft>
            <a:buNone/>
          </a:pPr>
          <a:r>
            <a:rPr lang="tr-TR" sz="1600" b="1" i="0" kern="1200" baseline="0" dirty="0" err="1"/>
            <a:t>Optimizer</a:t>
          </a:r>
          <a:r>
            <a:rPr lang="tr-TR" sz="1600" b="1" i="0" kern="1200" baseline="0" dirty="0"/>
            <a:t>:</a:t>
          </a:r>
          <a:r>
            <a:rPr lang="tr-TR" sz="1600" b="0" i="0" kern="1200" baseline="0" dirty="0"/>
            <a:t> </a:t>
          </a:r>
          <a:r>
            <a:rPr lang="tr-TR" sz="1600" b="0" i="0" kern="1200" baseline="0" dirty="0" err="1"/>
            <a:t>AdamW</a:t>
          </a:r>
          <a:r>
            <a:rPr lang="tr-TR" sz="1600" b="0" i="0" kern="1200" baseline="0" dirty="0"/>
            <a:t> (</a:t>
          </a:r>
          <a:r>
            <a:rPr lang="tr-TR" sz="1600" b="0" i="0" kern="1200" baseline="0" dirty="0" err="1"/>
            <a:t>learning_rate</a:t>
          </a:r>
          <a:r>
            <a:rPr lang="tr-TR" sz="1600" b="0" i="0" kern="1200" baseline="0" dirty="0"/>
            <a:t>): </a:t>
          </a:r>
          <a:r>
            <a:rPr lang="tr-TR" sz="1600" b="0" kern="1200" dirty="0"/>
            <a:t>3e-05</a:t>
          </a:r>
          <a:endParaRPr lang="en-US" sz="1600" kern="1200" dirty="0"/>
        </a:p>
      </dsp:txBody>
      <dsp:txXfrm>
        <a:off x="515340" y="2231441"/>
        <a:ext cx="10000259" cy="446182"/>
      </dsp:txXfrm>
    </dsp:sp>
    <dsp:sp modelId="{10D17B82-D1DE-41AC-801A-21C42A104E37}">
      <dsp:nvSpPr>
        <dsp:cNvPr id="0" name=""/>
        <dsp:cNvSpPr/>
      </dsp:nvSpPr>
      <dsp:spPr>
        <a:xfrm>
          <a:off x="0" y="2789169"/>
          <a:ext cx="10515600" cy="4461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E86E526-6E3C-4C64-8219-AFBCD257F399}">
      <dsp:nvSpPr>
        <dsp:cNvPr id="0" name=""/>
        <dsp:cNvSpPr/>
      </dsp:nvSpPr>
      <dsp:spPr>
        <a:xfrm>
          <a:off x="134970" y="2889560"/>
          <a:ext cx="245400" cy="245400"/>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F136C5-634B-4257-9159-B068AA0FA2E5}">
      <dsp:nvSpPr>
        <dsp:cNvPr id="0" name=""/>
        <dsp:cNvSpPr/>
      </dsp:nvSpPr>
      <dsp:spPr>
        <a:xfrm>
          <a:off x="515340" y="2789169"/>
          <a:ext cx="10000259" cy="4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221" tIns="47221" rIns="47221" bIns="47221" numCol="1" spcCol="1270" anchor="ctr" anchorCtr="0">
          <a:noAutofit/>
        </a:bodyPr>
        <a:lstStyle/>
        <a:p>
          <a:pPr marL="0" lvl="0" indent="0" algn="l" defTabSz="711200">
            <a:lnSpc>
              <a:spcPct val="100000"/>
            </a:lnSpc>
            <a:spcBef>
              <a:spcPct val="0"/>
            </a:spcBef>
            <a:spcAft>
              <a:spcPct val="35000"/>
            </a:spcAft>
            <a:buNone/>
          </a:pPr>
          <a:r>
            <a:rPr lang="tr-TR" sz="1600" b="1" i="0" kern="1200" baseline="0" dirty="0"/>
            <a:t>Learning Rate </a:t>
          </a:r>
          <a:r>
            <a:rPr lang="tr-TR" sz="1600" b="1" i="0" kern="1200" baseline="0" dirty="0" err="1"/>
            <a:t>Scheduler</a:t>
          </a:r>
          <a:r>
            <a:rPr lang="tr-TR" sz="1600" b="1" i="0" kern="1200" baseline="0" dirty="0"/>
            <a:t>: </a:t>
          </a:r>
          <a:r>
            <a:rPr lang="tr-TR" sz="1600" b="0" i="0" kern="1200" baseline="0" dirty="0" err="1"/>
            <a:t>ReduceLROnPlateau</a:t>
          </a:r>
          <a:r>
            <a:rPr lang="tr-TR" sz="1600" b="0" i="0" kern="1200" baseline="0" dirty="0"/>
            <a:t> (</a:t>
          </a:r>
          <a:r>
            <a:rPr lang="tr-TR" sz="1600" b="0" i="0" kern="1200" baseline="0" dirty="0" err="1"/>
            <a:t>based</a:t>
          </a:r>
          <a:r>
            <a:rPr lang="tr-TR" sz="1600" b="0" i="0" kern="1200" baseline="0" dirty="0"/>
            <a:t> on </a:t>
          </a:r>
          <a:r>
            <a:rPr lang="tr-TR" sz="1600" b="0" i="0" kern="1200" baseline="0" dirty="0" err="1"/>
            <a:t>Validation</a:t>
          </a:r>
          <a:r>
            <a:rPr lang="tr-TR" sz="1600" b="0" i="0" kern="1200" baseline="0" dirty="0"/>
            <a:t> MAE).</a:t>
          </a:r>
          <a:endParaRPr lang="en-US" sz="1600" kern="1200" dirty="0"/>
        </a:p>
      </dsp:txBody>
      <dsp:txXfrm>
        <a:off x="515340" y="2789169"/>
        <a:ext cx="10000259" cy="446182"/>
      </dsp:txXfrm>
    </dsp:sp>
    <dsp:sp modelId="{7BC773EA-25A9-4C1D-BCA3-B3616B6697F0}">
      <dsp:nvSpPr>
        <dsp:cNvPr id="0" name=""/>
        <dsp:cNvSpPr/>
      </dsp:nvSpPr>
      <dsp:spPr>
        <a:xfrm>
          <a:off x="0" y="3346897"/>
          <a:ext cx="10515600" cy="4461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C99E76-C681-4453-8CEC-E3B75D6A59B1}">
      <dsp:nvSpPr>
        <dsp:cNvPr id="0" name=""/>
        <dsp:cNvSpPr/>
      </dsp:nvSpPr>
      <dsp:spPr>
        <a:xfrm>
          <a:off x="134970" y="3447288"/>
          <a:ext cx="245400" cy="245400"/>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EA642A-1767-4A88-B854-CEF014AE1781}">
      <dsp:nvSpPr>
        <dsp:cNvPr id="0" name=""/>
        <dsp:cNvSpPr/>
      </dsp:nvSpPr>
      <dsp:spPr>
        <a:xfrm>
          <a:off x="515340" y="3346897"/>
          <a:ext cx="10000259" cy="4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221" tIns="47221" rIns="47221" bIns="47221" numCol="1" spcCol="1270" anchor="ctr" anchorCtr="0">
          <a:noAutofit/>
        </a:bodyPr>
        <a:lstStyle/>
        <a:p>
          <a:pPr marL="0" lvl="0" indent="0" algn="l" defTabSz="711200">
            <a:lnSpc>
              <a:spcPct val="100000"/>
            </a:lnSpc>
            <a:spcBef>
              <a:spcPct val="0"/>
            </a:spcBef>
            <a:spcAft>
              <a:spcPct val="35000"/>
            </a:spcAft>
            <a:buNone/>
          </a:pPr>
          <a:r>
            <a:rPr lang="tr-TR" sz="1600" b="1" i="0" kern="1200" baseline="0" dirty="0"/>
            <a:t>Training </a:t>
          </a:r>
          <a:r>
            <a:rPr lang="tr-TR" sz="1600" b="1" i="0" kern="1200" baseline="0" dirty="0" err="1"/>
            <a:t>Duration</a:t>
          </a:r>
          <a:r>
            <a:rPr lang="tr-TR" sz="1600" b="1" i="0" kern="1200" baseline="0" dirty="0"/>
            <a:t>: </a:t>
          </a:r>
          <a:r>
            <a:rPr lang="tr-TR" sz="1600" b="0" i="0" kern="1200" baseline="0" dirty="0"/>
            <a:t>50 </a:t>
          </a:r>
          <a:r>
            <a:rPr lang="tr-TR" sz="1600" b="0" i="0" kern="1200" baseline="0" dirty="0" err="1"/>
            <a:t>Epoch</a:t>
          </a:r>
          <a:r>
            <a:rPr lang="tr-TR" sz="1600" b="0" i="0" kern="1200" baseline="0" dirty="0"/>
            <a:t>, </a:t>
          </a:r>
          <a:r>
            <a:rPr lang="tr-TR" sz="1600" b="0" i="0" kern="1200" baseline="0" dirty="0" err="1"/>
            <a:t>Batch</a:t>
          </a:r>
          <a:r>
            <a:rPr lang="tr-TR" sz="1600" b="0" i="0" kern="1200" baseline="0" dirty="0"/>
            <a:t> Size: 4. </a:t>
          </a:r>
          <a:endParaRPr lang="en-US" sz="1600" kern="1200" dirty="0"/>
        </a:p>
      </dsp:txBody>
      <dsp:txXfrm>
        <a:off x="515340" y="3346897"/>
        <a:ext cx="10000259" cy="446182"/>
      </dsp:txXfrm>
    </dsp:sp>
    <dsp:sp modelId="{8EDC0AEF-9111-4BCC-9A16-49DCEDF943A3}">
      <dsp:nvSpPr>
        <dsp:cNvPr id="0" name=""/>
        <dsp:cNvSpPr/>
      </dsp:nvSpPr>
      <dsp:spPr>
        <a:xfrm>
          <a:off x="0" y="3904624"/>
          <a:ext cx="10515600" cy="4461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3FA29A-BCBF-4B56-8082-2F400D2D975F}">
      <dsp:nvSpPr>
        <dsp:cNvPr id="0" name=""/>
        <dsp:cNvSpPr/>
      </dsp:nvSpPr>
      <dsp:spPr>
        <a:xfrm>
          <a:off x="134970" y="4005015"/>
          <a:ext cx="245400" cy="245400"/>
        </a:xfrm>
        <a:prstGeom prst="rect">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336830-8866-4564-84D8-5103ABBE80A4}">
      <dsp:nvSpPr>
        <dsp:cNvPr id="0" name=""/>
        <dsp:cNvSpPr/>
      </dsp:nvSpPr>
      <dsp:spPr>
        <a:xfrm>
          <a:off x="515340" y="3904624"/>
          <a:ext cx="10000259" cy="4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221" tIns="47221" rIns="47221" bIns="47221" numCol="1" spcCol="1270" anchor="ctr" anchorCtr="0">
          <a:noAutofit/>
        </a:bodyPr>
        <a:lstStyle/>
        <a:p>
          <a:pPr marL="0" lvl="0" indent="0" algn="l" defTabSz="711200">
            <a:lnSpc>
              <a:spcPct val="100000"/>
            </a:lnSpc>
            <a:spcBef>
              <a:spcPct val="0"/>
            </a:spcBef>
            <a:spcAft>
              <a:spcPct val="35000"/>
            </a:spcAft>
            <a:buNone/>
          </a:pPr>
          <a:r>
            <a:rPr lang="en-US" sz="1600" b="1" i="0" kern="1200" baseline="0" dirty="0"/>
            <a:t>Strategy: </a:t>
          </a:r>
          <a:r>
            <a:rPr lang="en-US" sz="1600" b="0" i="0" kern="1200" baseline="0" dirty="0"/>
            <a:t>Saved the model weights that gave the best validation MAE (like Early Stopping).</a:t>
          </a:r>
          <a:endParaRPr lang="en-US" sz="1600" b="0" kern="1200" dirty="0"/>
        </a:p>
      </dsp:txBody>
      <dsp:txXfrm>
        <a:off x="515340" y="3904624"/>
        <a:ext cx="10000259" cy="44618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F93EF6-9A5D-4E7F-AF42-380DF84C96D3}">
      <dsp:nvSpPr>
        <dsp:cNvPr id="0" name=""/>
        <dsp:cNvSpPr/>
      </dsp:nvSpPr>
      <dsp:spPr>
        <a:xfrm>
          <a:off x="0" y="3399"/>
          <a:ext cx="10515600" cy="7240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6C7362A-194C-493C-96B5-F786B0995E38}">
      <dsp:nvSpPr>
        <dsp:cNvPr id="0" name=""/>
        <dsp:cNvSpPr/>
      </dsp:nvSpPr>
      <dsp:spPr>
        <a:xfrm>
          <a:off x="219037" y="166319"/>
          <a:ext cx="398249" cy="3982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0D4EE67-54B6-45EE-B02A-72C577659EE3}">
      <dsp:nvSpPr>
        <dsp:cNvPr id="0" name=""/>
        <dsp:cNvSpPr/>
      </dsp:nvSpPr>
      <dsp:spPr>
        <a:xfrm>
          <a:off x="836323" y="3399"/>
          <a:ext cx="967927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00100">
            <a:lnSpc>
              <a:spcPct val="100000"/>
            </a:lnSpc>
            <a:spcBef>
              <a:spcPct val="0"/>
            </a:spcBef>
            <a:spcAft>
              <a:spcPct val="35000"/>
            </a:spcAft>
            <a:buNone/>
          </a:pPr>
          <a:r>
            <a:rPr lang="tr-TR" sz="1800" b="1" i="0" kern="1200" baseline="0" dirty="0" err="1"/>
            <a:t>Dataset</a:t>
          </a:r>
          <a:r>
            <a:rPr lang="tr-TR" sz="1800" b="1" i="0" kern="1200" baseline="0" dirty="0"/>
            <a:t> </a:t>
          </a:r>
          <a:r>
            <a:rPr lang="tr-TR" sz="1800" b="1" i="0" kern="1200" baseline="0" dirty="0" err="1"/>
            <a:t>Selection</a:t>
          </a:r>
          <a:r>
            <a:rPr lang="tr-TR" sz="1800" b="1" i="0" kern="1200" baseline="0" dirty="0"/>
            <a:t> </a:t>
          </a:r>
          <a:r>
            <a:rPr lang="tr-TR" sz="1800" b="1" i="0" kern="1200" baseline="0" dirty="0" err="1"/>
            <a:t>and</a:t>
          </a:r>
          <a:r>
            <a:rPr lang="tr-TR" sz="1800" b="1" i="0" kern="1200" baseline="0" dirty="0"/>
            <a:t> Analysis:</a:t>
          </a:r>
          <a:r>
            <a:rPr lang="tr-TR" sz="1800" b="0" i="0" kern="1200" baseline="0" dirty="0"/>
            <a:t> </a:t>
          </a:r>
          <a:r>
            <a:rPr lang="en-US" sz="1800" b="0" i="0" kern="1200" baseline="0" dirty="0" err="1"/>
            <a:t>ShanghaiTech</a:t>
          </a:r>
          <a:r>
            <a:rPr lang="en-US" sz="1800" b="0" i="0" kern="1200" baseline="0" dirty="0"/>
            <a:t> Part A was used, and its features were analyzed.</a:t>
          </a:r>
          <a:endParaRPr lang="en-US" sz="1800" kern="1200" dirty="0"/>
        </a:p>
      </dsp:txBody>
      <dsp:txXfrm>
        <a:off x="836323" y="3399"/>
        <a:ext cx="9679276" cy="724089"/>
      </dsp:txXfrm>
    </dsp:sp>
    <dsp:sp modelId="{3079E47A-66AB-43E7-B6A7-FB87CE59EBFE}">
      <dsp:nvSpPr>
        <dsp:cNvPr id="0" name=""/>
        <dsp:cNvSpPr/>
      </dsp:nvSpPr>
      <dsp:spPr>
        <a:xfrm>
          <a:off x="0" y="908511"/>
          <a:ext cx="10515600" cy="7240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520A1E-499D-43B4-86A2-BEB100EC57FB}">
      <dsp:nvSpPr>
        <dsp:cNvPr id="0" name=""/>
        <dsp:cNvSpPr/>
      </dsp:nvSpPr>
      <dsp:spPr>
        <a:xfrm>
          <a:off x="219037" y="1071431"/>
          <a:ext cx="398249" cy="3982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602DDC-F58F-4B28-8E9E-3D2F0C4F7B50}">
      <dsp:nvSpPr>
        <dsp:cNvPr id="0" name=""/>
        <dsp:cNvSpPr/>
      </dsp:nvSpPr>
      <dsp:spPr>
        <a:xfrm>
          <a:off x="836323" y="908511"/>
          <a:ext cx="967927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00100">
            <a:lnSpc>
              <a:spcPct val="100000"/>
            </a:lnSpc>
            <a:spcBef>
              <a:spcPct val="0"/>
            </a:spcBef>
            <a:spcAft>
              <a:spcPct val="35000"/>
            </a:spcAft>
            <a:buNone/>
          </a:pPr>
          <a:r>
            <a:rPr lang="tr-TR" sz="1800" b="1" i="0" kern="1200" baseline="0" dirty="0"/>
            <a:t>Data </a:t>
          </a:r>
          <a:r>
            <a:rPr lang="tr-TR" sz="1800" b="1" i="0" kern="1200" baseline="0" dirty="0" err="1"/>
            <a:t>Preprocessing</a:t>
          </a:r>
          <a:r>
            <a:rPr lang="tr-TR" sz="1800" b="1" i="0" kern="1200" baseline="0" dirty="0"/>
            <a:t>:</a:t>
          </a:r>
          <a:r>
            <a:rPr lang="tr-TR" sz="1800" b="0" i="0" kern="1200" baseline="0" dirty="0"/>
            <a:t> </a:t>
          </a:r>
          <a:r>
            <a:rPr lang="en-US" sz="1800" b="0" i="0" kern="1200" baseline="0" dirty="0"/>
            <a:t>Image resizing, normalization, and density map creation were done</a:t>
          </a:r>
          <a:r>
            <a:rPr lang="tr-TR" sz="1800" b="0" i="0" kern="1200" baseline="0" dirty="0"/>
            <a:t>. </a:t>
          </a:r>
          <a:endParaRPr lang="en-US" sz="1800" kern="1200" dirty="0"/>
        </a:p>
      </dsp:txBody>
      <dsp:txXfrm>
        <a:off x="836323" y="908511"/>
        <a:ext cx="9679276" cy="724089"/>
      </dsp:txXfrm>
    </dsp:sp>
    <dsp:sp modelId="{9C83B2EA-26E3-4417-B73C-977C4D81D3B4}">
      <dsp:nvSpPr>
        <dsp:cNvPr id="0" name=""/>
        <dsp:cNvSpPr/>
      </dsp:nvSpPr>
      <dsp:spPr>
        <a:xfrm>
          <a:off x="0" y="1813624"/>
          <a:ext cx="10515600" cy="7240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2DE67E1-F2B7-43C7-93ED-B7EEF452FE94}">
      <dsp:nvSpPr>
        <dsp:cNvPr id="0" name=""/>
        <dsp:cNvSpPr/>
      </dsp:nvSpPr>
      <dsp:spPr>
        <a:xfrm>
          <a:off x="219037" y="1976544"/>
          <a:ext cx="398249" cy="39824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938591-D3F8-4E19-81E4-818D992541D1}">
      <dsp:nvSpPr>
        <dsp:cNvPr id="0" name=""/>
        <dsp:cNvSpPr/>
      </dsp:nvSpPr>
      <dsp:spPr>
        <a:xfrm>
          <a:off x="836323" y="1813624"/>
          <a:ext cx="967927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00100">
            <a:lnSpc>
              <a:spcPct val="100000"/>
            </a:lnSpc>
            <a:spcBef>
              <a:spcPct val="0"/>
            </a:spcBef>
            <a:spcAft>
              <a:spcPct val="35000"/>
            </a:spcAft>
            <a:buNone/>
          </a:pPr>
          <a:r>
            <a:rPr lang="tr-TR" sz="1800" b="1" i="0" kern="1200" baseline="0" dirty="0"/>
            <a:t>Data </a:t>
          </a:r>
          <a:r>
            <a:rPr lang="tr-TR" sz="1800" b="1" i="0" kern="1200" baseline="0" dirty="0" err="1"/>
            <a:t>Augmentation</a:t>
          </a:r>
          <a:r>
            <a:rPr lang="tr-TR" sz="1800" b="1" i="0" kern="1200" baseline="0" dirty="0"/>
            <a:t>:</a:t>
          </a:r>
          <a:r>
            <a:rPr lang="tr-TR" sz="1800" b="0" i="0" kern="1200" baseline="0" dirty="0"/>
            <a:t> </a:t>
          </a:r>
          <a:r>
            <a:rPr lang="en-US" sz="1800" b="0" i="0" kern="1200" baseline="0" dirty="0"/>
            <a:t>Various techniques were applied using </a:t>
          </a:r>
          <a:r>
            <a:rPr lang="en-US" sz="1800" b="0" i="0" kern="1200" baseline="0" dirty="0" err="1"/>
            <a:t>Albumentations</a:t>
          </a:r>
          <a:r>
            <a:rPr lang="en-US" sz="1800" b="0" i="0" kern="1200" baseline="0" dirty="0"/>
            <a:t>, and examples were visualized</a:t>
          </a:r>
          <a:r>
            <a:rPr lang="tr-TR" sz="1800" b="0" i="0" kern="1200" baseline="0" dirty="0"/>
            <a:t>. </a:t>
          </a:r>
          <a:endParaRPr lang="en-US" sz="1800" kern="1200" dirty="0"/>
        </a:p>
      </dsp:txBody>
      <dsp:txXfrm>
        <a:off x="836323" y="1813624"/>
        <a:ext cx="9679276" cy="724089"/>
      </dsp:txXfrm>
    </dsp:sp>
    <dsp:sp modelId="{E92C5FA0-8562-4D12-AB80-0AA0B91DD8FC}">
      <dsp:nvSpPr>
        <dsp:cNvPr id="0" name=""/>
        <dsp:cNvSpPr/>
      </dsp:nvSpPr>
      <dsp:spPr>
        <a:xfrm>
          <a:off x="0" y="2718736"/>
          <a:ext cx="10515600" cy="7240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628C48F-1F14-4E91-862A-355AF0ABD9FA}">
      <dsp:nvSpPr>
        <dsp:cNvPr id="0" name=""/>
        <dsp:cNvSpPr/>
      </dsp:nvSpPr>
      <dsp:spPr>
        <a:xfrm>
          <a:off x="219037" y="2881656"/>
          <a:ext cx="398249" cy="39824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C40724-7091-4849-A01B-C50D80FF0121}">
      <dsp:nvSpPr>
        <dsp:cNvPr id="0" name=""/>
        <dsp:cNvSpPr/>
      </dsp:nvSpPr>
      <dsp:spPr>
        <a:xfrm>
          <a:off x="836323" y="2718736"/>
          <a:ext cx="967927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00100">
            <a:lnSpc>
              <a:spcPct val="100000"/>
            </a:lnSpc>
            <a:spcBef>
              <a:spcPct val="0"/>
            </a:spcBef>
            <a:spcAft>
              <a:spcPct val="35000"/>
            </a:spcAft>
            <a:buNone/>
          </a:pPr>
          <a:r>
            <a:rPr lang="tr-TR" sz="1800" b="1" i="0" kern="1200" baseline="0" dirty="0"/>
            <a:t>Model Training </a:t>
          </a:r>
          <a:r>
            <a:rPr lang="tr-TR" sz="1800" b="1" i="0" kern="1200" baseline="0" dirty="0" err="1"/>
            <a:t>and</a:t>
          </a:r>
          <a:r>
            <a:rPr lang="tr-TR" sz="1800" b="1" i="0" kern="1200" baseline="0" dirty="0"/>
            <a:t> Evaluation:</a:t>
          </a:r>
          <a:r>
            <a:rPr lang="tr-TR" sz="1800" b="0" i="0" kern="1200" baseline="0" dirty="0"/>
            <a:t> </a:t>
          </a:r>
          <a:r>
            <a:rPr lang="en-US" sz="1800" b="0" i="0" kern="1200" baseline="0" dirty="0"/>
            <a:t>A VGG16-based CNN was trained, and validation was done using MAE/RMSE metrics</a:t>
          </a:r>
          <a:r>
            <a:rPr lang="tr-TR" sz="1800" b="0" i="0" kern="1200" baseline="0" dirty="0"/>
            <a:t>. </a:t>
          </a:r>
          <a:endParaRPr lang="en-US" sz="1800" kern="1200" dirty="0"/>
        </a:p>
      </dsp:txBody>
      <dsp:txXfrm>
        <a:off x="836323" y="2718736"/>
        <a:ext cx="9679276" cy="724089"/>
      </dsp:txXfrm>
    </dsp:sp>
    <dsp:sp modelId="{2E9D6E09-3218-4E5F-851B-544BD4E21DD5}">
      <dsp:nvSpPr>
        <dsp:cNvPr id="0" name=""/>
        <dsp:cNvSpPr/>
      </dsp:nvSpPr>
      <dsp:spPr>
        <a:xfrm>
          <a:off x="0" y="3623848"/>
          <a:ext cx="10515600" cy="7240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7864FCC-DE10-43FC-A422-C7200982548D}">
      <dsp:nvSpPr>
        <dsp:cNvPr id="0" name=""/>
        <dsp:cNvSpPr/>
      </dsp:nvSpPr>
      <dsp:spPr>
        <a:xfrm>
          <a:off x="219037" y="3786768"/>
          <a:ext cx="398249" cy="39824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672C144-28AA-46C2-BD61-563025501342}">
      <dsp:nvSpPr>
        <dsp:cNvPr id="0" name=""/>
        <dsp:cNvSpPr/>
      </dsp:nvSpPr>
      <dsp:spPr>
        <a:xfrm>
          <a:off x="836323" y="3623848"/>
          <a:ext cx="967927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00100">
            <a:lnSpc>
              <a:spcPct val="100000"/>
            </a:lnSpc>
            <a:spcBef>
              <a:spcPct val="0"/>
            </a:spcBef>
            <a:spcAft>
              <a:spcPct val="35000"/>
            </a:spcAft>
            <a:buNone/>
          </a:pPr>
          <a:r>
            <a:rPr lang="tr-TR" sz="1800" b="1" i="0" kern="1200" baseline="0" dirty="0"/>
            <a:t>Jupyter Notebook:</a:t>
          </a:r>
          <a:r>
            <a:rPr lang="tr-TR" sz="1800" b="0" i="0" kern="1200" baseline="0" dirty="0"/>
            <a:t> </a:t>
          </a:r>
          <a:r>
            <a:rPr lang="en-US" sz="1800" b="0" i="0" kern="1200" baseline="0" dirty="0"/>
            <a:t>All steps were presented in the notebook with code, Markdown explanations, and visualizations</a:t>
          </a:r>
          <a:r>
            <a:rPr lang="tr-TR" sz="1800" b="0" i="0" kern="1200" baseline="0" dirty="0"/>
            <a:t>. </a:t>
          </a:r>
          <a:endParaRPr lang="en-US" sz="1800" kern="1200" dirty="0"/>
        </a:p>
      </dsp:txBody>
      <dsp:txXfrm>
        <a:off x="836323" y="3623848"/>
        <a:ext cx="9679276" cy="724089"/>
      </dsp:txXfrm>
    </dsp:sp>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14DDAA-2097-4E6E-9AB8-D8CB79CF8AF3}" type="datetimeFigureOut">
              <a:rPr lang="tr-TR" smtClean="0"/>
              <a:t>27.05.2025</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D95897-E69F-41FC-B5FB-FC50A5A1F5CB}" type="slidenum">
              <a:rPr lang="tr-TR" smtClean="0"/>
              <a:t>‹#›</a:t>
            </a:fld>
            <a:endParaRPr lang="tr-TR"/>
          </a:p>
        </p:txBody>
      </p:sp>
    </p:spTree>
    <p:extLst>
      <p:ext uri="{BB962C8B-B14F-4D97-AF65-F5344CB8AC3E}">
        <p14:creationId xmlns:p14="http://schemas.microsoft.com/office/powerpoint/2010/main" val="11194889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46D95897-E69F-41FC-B5FB-FC50A5A1F5CB}" type="slidenum">
              <a:rPr lang="tr-TR" smtClean="0"/>
              <a:t>10</a:t>
            </a:fld>
            <a:endParaRPr lang="tr-TR"/>
          </a:p>
        </p:txBody>
      </p:sp>
    </p:spTree>
    <p:extLst>
      <p:ext uri="{BB962C8B-B14F-4D97-AF65-F5344CB8AC3E}">
        <p14:creationId xmlns:p14="http://schemas.microsoft.com/office/powerpoint/2010/main" val="2274993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F4AA5B0-DB07-BC35-ED19-2FEF74FC1A55}"/>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104FD51E-2BAD-835F-5A69-951987C9DE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62C68A41-5681-D224-5A9A-33A20DA8234B}"/>
              </a:ext>
            </a:extLst>
          </p:cNvPr>
          <p:cNvSpPr>
            <a:spLocks noGrp="1"/>
          </p:cNvSpPr>
          <p:nvPr>
            <p:ph type="dt" sz="half" idx="10"/>
          </p:nvPr>
        </p:nvSpPr>
        <p:spPr/>
        <p:txBody>
          <a:bodyPr/>
          <a:lstStyle/>
          <a:p>
            <a:fld id="{DC080B9F-7F22-465E-A6B7-0D91136502EF}" type="datetimeFigureOut">
              <a:rPr lang="tr-TR" smtClean="0"/>
              <a:t>27.05.2025</a:t>
            </a:fld>
            <a:endParaRPr lang="tr-TR"/>
          </a:p>
        </p:txBody>
      </p:sp>
      <p:sp>
        <p:nvSpPr>
          <p:cNvPr id="5" name="Alt Bilgi Yer Tutucusu 4">
            <a:extLst>
              <a:ext uri="{FF2B5EF4-FFF2-40B4-BE49-F238E27FC236}">
                <a16:creationId xmlns:a16="http://schemas.microsoft.com/office/drawing/2014/main" id="{037BB54F-8E09-E1DF-DC89-40FE116CE45F}"/>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4B2D1B2B-7CCB-B232-FFD1-7D49E5BDF630}"/>
              </a:ext>
            </a:extLst>
          </p:cNvPr>
          <p:cNvSpPr>
            <a:spLocks noGrp="1"/>
          </p:cNvSpPr>
          <p:nvPr>
            <p:ph type="sldNum" sz="quarter" idx="12"/>
          </p:nvPr>
        </p:nvSpPr>
        <p:spPr/>
        <p:txBody>
          <a:bodyPr/>
          <a:lstStyle/>
          <a:p>
            <a:fld id="{01C3C572-C204-407E-8ECD-21FFD0E6492C}" type="slidenum">
              <a:rPr lang="tr-TR" smtClean="0"/>
              <a:t>‹#›</a:t>
            </a:fld>
            <a:endParaRPr lang="tr-TR"/>
          </a:p>
        </p:txBody>
      </p:sp>
    </p:spTree>
    <p:extLst>
      <p:ext uri="{BB962C8B-B14F-4D97-AF65-F5344CB8AC3E}">
        <p14:creationId xmlns:p14="http://schemas.microsoft.com/office/powerpoint/2010/main" val="2883500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50C82C6-D3C5-9F1D-DCED-19175ED2522D}"/>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237E790A-603F-34A1-3D05-5AE99DA9D8FD}"/>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0B619C35-03C4-5AD2-7EF2-596537BAD4D6}"/>
              </a:ext>
            </a:extLst>
          </p:cNvPr>
          <p:cNvSpPr>
            <a:spLocks noGrp="1"/>
          </p:cNvSpPr>
          <p:nvPr>
            <p:ph type="dt" sz="half" idx="10"/>
          </p:nvPr>
        </p:nvSpPr>
        <p:spPr/>
        <p:txBody>
          <a:bodyPr/>
          <a:lstStyle/>
          <a:p>
            <a:fld id="{DC080B9F-7F22-465E-A6B7-0D91136502EF}" type="datetimeFigureOut">
              <a:rPr lang="tr-TR" smtClean="0"/>
              <a:t>27.05.2025</a:t>
            </a:fld>
            <a:endParaRPr lang="tr-TR"/>
          </a:p>
        </p:txBody>
      </p:sp>
      <p:sp>
        <p:nvSpPr>
          <p:cNvPr id="5" name="Alt Bilgi Yer Tutucusu 4">
            <a:extLst>
              <a:ext uri="{FF2B5EF4-FFF2-40B4-BE49-F238E27FC236}">
                <a16:creationId xmlns:a16="http://schemas.microsoft.com/office/drawing/2014/main" id="{C3C854EC-C403-FF76-D32C-C9EF6398F5AE}"/>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30770BF1-AECC-623A-2026-A7185D4C1248}"/>
              </a:ext>
            </a:extLst>
          </p:cNvPr>
          <p:cNvSpPr>
            <a:spLocks noGrp="1"/>
          </p:cNvSpPr>
          <p:nvPr>
            <p:ph type="sldNum" sz="quarter" idx="12"/>
          </p:nvPr>
        </p:nvSpPr>
        <p:spPr/>
        <p:txBody>
          <a:bodyPr/>
          <a:lstStyle/>
          <a:p>
            <a:fld id="{01C3C572-C204-407E-8ECD-21FFD0E6492C}" type="slidenum">
              <a:rPr lang="tr-TR" smtClean="0"/>
              <a:t>‹#›</a:t>
            </a:fld>
            <a:endParaRPr lang="tr-TR"/>
          </a:p>
        </p:txBody>
      </p:sp>
    </p:spTree>
    <p:extLst>
      <p:ext uri="{BB962C8B-B14F-4D97-AF65-F5344CB8AC3E}">
        <p14:creationId xmlns:p14="http://schemas.microsoft.com/office/powerpoint/2010/main" val="3357879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E9307B28-F35F-5E50-3DC1-A520E66BECD7}"/>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C051075D-6A5C-D19F-9884-6A757C512310}"/>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918FF9B1-6F43-5288-366A-9C8F324BFE6D}"/>
              </a:ext>
            </a:extLst>
          </p:cNvPr>
          <p:cNvSpPr>
            <a:spLocks noGrp="1"/>
          </p:cNvSpPr>
          <p:nvPr>
            <p:ph type="dt" sz="half" idx="10"/>
          </p:nvPr>
        </p:nvSpPr>
        <p:spPr/>
        <p:txBody>
          <a:bodyPr/>
          <a:lstStyle/>
          <a:p>
            <a:fld id="{DC080B9F-7F22-465E-A6B7-0D91136502EF}" type="datetimeFigureOut">
              <a:rPr lang="tr-TR" smtClean="0"/>
              <a:t>27.05.2025</a:t>
            </a:fld>
            <a:endParaRPr lang="tr-TR"/>
          </a:p>
        </p:txBody>
      </p:sp>
      <p:sp>
        <p:nvSpPr>
          <p:cNvPr id="5" name="Alt Bilgi Yer Tutucusu 4">
            <a:extLst>
              <a:ext uri="{FF2B5EF4-FFF2-40B4-BE49-F238E27FC236}">
                <a16:creationId xmlns:a16="http://schemas.microsoft.com/office/drawing/2014/main" id="{5A8638CA-A3D9-861C-C271-498EF0714C73}"/>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E26F5D03-F8DB-F009-EE13-C2FCCB661D18}"/>
              </a:ext>
            </a:extLst>
          </p:cNvPr>
          <p:cNvSpPr>
            <a:spLocks noGrp="1"/>
          </p:cNvSpPr>
          <p:nvPr>
            <p:ph type="sldNum" sz="quarter" idx="12"/>
          </p:nvPr>
        </p:nvSpPr>
        <p:spPr/>
        <p:txBody>
          <a:bodyPr/>
          <a:lstStyle/>
          <a:p>
            <a:fld id="{01C3C572-C204-407E-8ECD-21FFD0E6492C}" type="slidenum">
              <a:rPr lang="tr-TR" smtClean="0"/>
              <a:t>‹#›</a:t>
            </a:fld>
            <a:endParaRPr lang="tr-TR"/>
          </a:p>
        </p:txBody>
      </p:sp>
    </p:spTree>
    <p:extLst>
      <p:ext uri="{BB962C8B-B14F-4D97-AF65-F5344CB8AC3E}">
        <p14:creationId xmlns:p14="http://schemas.microsoft.com/office/powerpoint/2010/main" val="42040890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71BAC6-E377-A50F-00D4-072B7230FD05}"/>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77758D5E-0A88-FB8B-E21F-7CAD2953FE31}"/>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B769D12-EEC7-A3B9-82DD-E634620DE25E}"/>
              </a:ext>
            </a:extLst>
          </p:cNvPr>
          <p:cNvSpPr>
            <a:spLocks noGrp="1"/>
          </p:cNvSpPr>
          <p:nvPr>
            <p:ph type="dt" sz="half" idx="10"/>
          </p:nvPr>
        </p:nvSpPr>
        <p:spPr/>
        <p:txBody>
          <a:bodyPr/>
          <a:lstStyle/>
          <a:p>
            <a:fld id="{DC080B9F-7F22-465E-A6B7-0D91136502EF}" type="datetimeFigureOut">
              <a:rPr lang="tr-TR" smtClean="0"/>
              <a:t>27.05.2025</a:t>
            </a:fld>
            <a:endParaRPr lang="tr-TR"/>
          </a:p>
        </p:txBody>
      </p:sp>
      <p:sp>
        <p:nvSpPr>
          <p:cNvPr id="5" name="Alt Bilgi Yer Tutucusu 4">
            <a:extLst>
              <a:ext uri="{FF2B5EF4-FFF2-40B4-BE49-F238E27FC236}">
                <a16:creationId xmlns:a16="http://schemas.microsoft.com/office/drawing/2014/main" id="{3036DD45-19EB-D80D-A33F-24F58A0378D9}"/>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9B8987F0-0B38-4999-BD45-77468C91F187}"/>
              </a:ext>
            </a:extLst>
          </p:cNvPr>
          <p:cNvSpPr>
            <a:spLocks noGrp="1"/>
          </p:cNvSpPr>
          <p:nvPr>
            <p:ph type="sldNum" sz="quarter" idx="12"/>
          </p:nvPr>
        </p:nvSpPr>
        <p:spPr/>
        <p:txBody>
          <a:bodyPr/>
          <a:lstStyle/>
          <a:p>
            <a:fld id="{01C3C572-C204-407E-8ECD-21FFD0E6492C}" type="slidenum">
              <a:rPr lang="tr-TR" smtClean="0"/>
              <a:t>‹#›</a:t>
            </a:fld>
            <a:endParaRPr lang="tr-TR"/>
          </a:p>
        </p:txBody>
      </p:sp>
    </p:spTree>
    <p:extLst>
      <p:ext uri="{BB962C8B-B14F-4D97-AF65-F5344CB8AC3E}">
        <p14:creationId xmlns:p14="http://schemas.microsoft.com/office/powerpoint/2010/main" val="28943009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CBEF936-B755-8FB2-FBFA-CAE7A4A87A7A}"/>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8506FA30-F71B-E350-D4EB-3B949F4A16F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3B31217D-2571-D29D-7BDB-46DB549E4436}"/>
              </a:ext>
            </a:extLst>
          </p:cNvPr>
          <p:cNvSpPr>
            <a:spLocks noGrp="1"/>
          </p:cNvSpPr>
          <p:nvPr>
            <p:ph type="dt" sz="half" idx="10"/>
          </p:nvPr>
        </p:nvSpPr>
        <p:spPr/>
        <p:txBody>
          <a:bodyPr/>
          <a:lstStyle/>
          <a:p>
            <a:fld id="{DC080B9F-7F22-465E-A6B7-0D91136502EF}" type="datetimeFigureOut">
              <a:rPr lang="tr-TR" smtClean="0"/>
              <a:t>27.05.2025</a:t>
            </a:fld>
            <a:endParaRPr lang="tr-TR"/>
          </a:p>
        </p:txBody>
      </p:sp>
      <p:sp>
        <p:nvSpPr>
          <p:cNvPr id="5" name="Alt Bilgi Yer Tutucusu 4">
            <a:extLst>
              <a:ext uri="{FF2B5EF4-FFF2-40B4-BE49-F238E27FC236}">
                <a16:creationId xmlns:a16="http://schemas.microsoft.com/office/drawing/2014/main" id="{3B72F4DE-3C5C-BEAD-43AF-110627F33F85}"/>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EF7F08F8-FB51-FFEE-60F7-AFAEA6F61D4A}"/>
              </a:ext>
            </a:extLst>
          </p:cNvPr>
          <p:cNvSpPr>
            <a:spLocks noGrp="1"/>
          </p:cNvSpPr>
          <p:nvPr>
            <p:ph type="sldNum" sz="quarter" idx="12"/>
          </p:nvPr>
        </p:nvSpPr>
        <p:spPr/>
        <p:txBody>
          <a:bodyPr/>
          <a:lstStyle/>
          <a:p>
            <a:fld id="{01C3C572-C204-407E-8ECD-21FFD0E6492C}" type="slidenum">
              <a:rPr lang="tr-TR" smtClean="0"/>
              <a:t>‹#›</a:t>
            </a:fld>
            <a:endParaRPr lang="tr-TR"/>
          </a:p>
        </p:txBody>
      </p:sp>
    </p:spTree>
    <p:extLst>
      <p:ext uri="{BB962C8B-B14F-4D97-AF65-F5344CB8AC3E}">
        <p14:creationId xmlns:p14="http://schemas.microsoft.com/office/powerpoint/2010/main" val="3166812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6110003-1BDA-DCE7-0810-0167406CFDFF}"/>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F842B43D-08A4-95CA-F117-33CEBA565F32}"/>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B6A05D2F-5DA7-C041-0E95-5446C51FA646}"/>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BC6B48CC-BA35-DB74-7B61-9D7E0500597D}"/>
              </a:ext>
            </a:extLst>
          </p:cNvPr>
          <p:cNvSpPr>
            <a:spLocks noGrp="1"/>
          </p:cNvSpPr>
          <p:nvPr>
            <p:ph type="dt" sz="half" idx="10"/>
          </p:nvPr>
        </p:nvSpPr>
        <p:spPr/>
        <p:txBody>
          <a:bodyPr/>
          <a:lstStyle/>
          <a:p>
            <a:fld id="{DC080B9F-7F22-465E-A6B7-0D91136502EF}" type="datetimeFigureOut">
              <a:rPr lang="tr-TR" smtClean="0"/>
              <a:t>27.05.2025</a:t>
            </a:fld>
            <a:endParaRPr lang="tr-TR"/>
          </a:p>
        </p:txBody>
      </p:sp>
      <p:sp>
        <p:nvSpPr>
          <p:cNvPr id="6" name="Alt Bilgi Yer Tutucusu 5">
            <a:extLst>
              <a:ext uri="{FF2B5EF4-FFF2-40B4-BE49-F238E27FC236}">
                <a16:creationId xmlns:a16="http://schemas.microsoft.com/office/drawing/2014/main" id="{677835B2-A684-C9F5-620E-C304B9FFBD2F}"/>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52A25F44-085D-211F-5A99-9769B8B22BD1}"/>
              </a:ext>
            </a:extLst>
          </p:cNvPr>
          <p:cNvSpPr>
            <a:spLocks noGrp="1"/>
          </p:cNvSpPr>
          <p:nvPr>
            <p:ph type="sldNum" sz="quarter" idx="12"/>
          </p:nvPr>
        </p:nvSpPr>
        <p:spPr/>
        <p:txBody>
          <a:bodyPr/>
          <a:lstStyle/>
          <a:p>
            <a:fld id="{01C3C572-C204-407E-8ECD-21FFD0E6492C}" type="slidenum">
              <a:rPr lang="tr-TR" smtClean="0"/>
              <a:t>‹#›</a:t>
            </a:fld>
            <a:endParaRPr lang="tr-TR"/>
          </a:p>
        </p:txBody>
      </p:sp>
    </p:spTree>
    <p:extLst>
      <p:ext uri="{BB962C8B-B14F-4D97-AF65-F5344CB8AC3E}">
        <p14:creationId xmlns:p14="http://schemas.microsoft.com/office/powerpoint/2010/main" val="2485955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1A76A06-F971-46F1-8AA8-23AD10DF6ED6}"/>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58043BD2-9CA6-E7B7-B7D8-1E3FB749FE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774707C2-765C-FD43-9BDE-4BC00B3EF426}"/>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543961E5-37D6-4D8F-C6CF-50AD7B8F2E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8D71B4EF-E104-8FCB-E5E9-2784A77DB0DB}"/>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77238A52-7DEB-281E-1FF1-F33F64A6F4FD}"/>
              </a:ext>
            </a:extLst>
          </p:cNvPr>
          <p:cNvSpPr>
            <a:spLocks noGrp="1"/>
          </p:cNvSpPr>
          <p:nvPr>
            <p:ph type="dt" sz="half" idx="10"/>
          </p:nvPr>
        </p:nvSpPr>
        <p:spPr/>
        <p:txBody>
          <a:bodyPr/>
          <a:lstStyle/>
          <a:p>
            <a:fld id="{DC080B9F-7F22-465E-A6B7-0D91136502EF}" type="datetimeFigureOut">
              <a:rPr lang="tr-TR" smtClean="0"/>
              <a:t>27.05.2025</a:t>
            </a:fld>
            <a:endParaRPr lang="tr-TR"/>
          </a:p>
        </p:txBody>
      </p:sp>
      <p:sp>
        <p:nvSpPr>
          <p:cNvPr id="8" name="Alt Bilgi Yer Tutucusu 7">
            <a:extLst>
              <a:ext uri="{FF2B5EF4-FFF2-40B4-BE49-F238E27FC236}">
                <a16:creationId xmlns:a16="http://schemas.microsoft.com/office/drawing/2014/main" id="{E1CAF15F-23FD-64CE-F35B-1FA1DCD19B06}"/>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6E43A15D-FC45-510E-12B9-5C27DC06F22F}"/>
              </a:ext>
            </a:extLst>
          </p:cNvPr>
          <p:cNvSpPr>
            <a:spLocks noGrp="1"/>
          </p:cNvSpPr>
          <p:nvPr>
            <p:ph type="sldNum" sz="quarter" idx="12"/>
          </p:nvPr>
        </p:nvSpPr>
        <p:spPr/>
        <p:txBody>
          <a:bodyPr/>
          <a:lstStyle/>
          <a:p>
            <a:fld id="{01C3C572-C204-407E-8ECD-21FFD0E6492C}" type="slidenum">
              <a:rPr lang="tr-TR" smtClean="0"/>
              <a:t>‹#›</a:t>
            </a:fld>
            <a:endParaRPr lang="tr-TR"/>
          </a:p>
        </p:txBody>
      </p:sp>
    </p:spTree>
    <p:extLst>
      <p:ext uri="{BB962C8B-B14F-4D97-AF65-F5344CB8AC3E}">
        <p14:creationId xmlns:p14="http://schemas.microsoft.com/office/powerpoint/2010/main" val="893726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34C4258-DCB8-9607-A020-545419C2763B}"/>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64B01ED3-7AD6-A42E-F639-F8994A7F5CD7}"/>
              </a:ext>
            </a:extLst>
          </p:cNvPr>
          <p:cNvSpPr>
            <a:spLocks noGrp="1"/>
          </p:cNvSpPr>
          <p:nvPr>
            <p:ph type="dt" sz="half" idx="10"/>
          </p:nvPr>
        </p:nvSpPr>
        <p:spPr/>
        <p:txBody>
          <a:bodyPr/>
          <a:lstStyle/>
          <a:p>
            <a:fld id="{DC080B9F-7F22-465E-A6B7-0D91136502EF}" type="datetimeFigureOut">
              <a:rPr lang="tr-TR" smtClean="0"/>
              <a:t>27.05.2025</a:t>
            </a:fld>
            <a:endParaRPr lang="tr-TR"/>
          </a:p>
        </p:txBody>
      </p:sp>
      <p:sp>
        <p:nvSpPr>
          <p:cNvPr id="4" name="Alt Bilgi Yer Tutucusu 3">
            <a:extLst>
              <a:ext uri="{FF2B5EF4-FFF2-40B4-BE49-F238E27FC236}">
                <a16:creationId xmlns:a16="http://schemas.microsoft.com/office/drawing/2014/main" id="{0D124E5A-63EE-C966-38F8-623A215CB8CF}"/>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6F55551B-AF1B-483E-9027-AE417912BDEE}"/>
              </a:ext>
            </a:extLst>
          </p:cNvPr>
          <p:cNvSpPr>
            <a:spLocks noGrp="1"/>
          </p:cNvSpPr>
          <p:nvPr>
            <p:ph type="sldNum" sz="quarter" idx="12"/>
          </p:nvPr>
        </p:nvSpPr>
        <p:spPr/>
        <p:txBody>
          <a:bodyPr/>
          <a:lstStyle/>
          <a:p>
            <a:fld id="{01C3C572-C204-407E-8ECD-21FFD0E6492C}" type="slidenum">
              <a:rPr lang="tr-TR" smtClean="0"/>
              <a:t>‹#›</a:t>
            </a:fld>
            <a:endParaRPr lang="tr-TR"/>
          </a:p>
        </p:txBody>
      </p:sp>
    </p:spTree>
    <p:extLst>
      <p:ext uri="{BB962C8B-B14F-4D97-AF65-F5344CB8AC3E}">
        <p14:creationId xmlns:p14="http://schemas.microsoft.com/office/powerpoint/2010/main" val="2269785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24B4BBC3-F3EF-4B36-3D2B-718CA9B1D8BC}"/>
              </a:ext>
            </a:extLst>
          </p:cNvPr>
          <p:cNvSpPr>
            <a:spLocks noGrp="1"/>
          </p:cNvSpPr>
          <p:nvPr>
            <p:ph type="dt" sz="half" idx="10"/>
          </p:nvPr>
        </p:nvSpPr>
        <p:spPr/>
        <p:txBody>
          <a:bodyPr/>
          <a:lstStyle/>
          <a:p>
            <a:fld id="{DC080B9F-7F22-465E-A6B7-0D91136502EF}" type="datetimeFigureOut">
              <a:rPr lang="tr-TR" smtClean="0"/>
              <a:t>27.05.2025</a:t>
            </a:fld>
            <a:endParaRPr lang="tr-TR"/>
          </a:p>
        </p:txBody>
      </p:sp>
      <p:sp>
        <p:nvSpPr>
          <p:cNvPr id="3" name="Alt Bilgi Yer Tutucusu 2">
            <a:extLst>
              <a:ext uri="{FF2B5EF4-FFF2-40B4-BE49-F238E27FC236}">
                <a16:creationId xmlns:a16="http://schemas.microsoft.com/office/drawing/2014/main" id="{515D39D1-A7B2-4F70-89DA-5CDF47001F4C}"/>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E133B033-A271-9E95-4EEA-2655041519D6}"/>
              </a:ext>
            </a:extLst>
          </p:cNvPr>
          <p:cNvSpPr>
            <a:spLocks noGrp="1"/>
          </p:cNvSpPr>
          <p:nvPr>
            <p:ph type="sldNum" sz="quarter" idx="12"/>
          </p:nvPr>
        </p:nvSpPr>
        <p:spPr/>
        <p:txBody>
          <a:bodyPr/>
          <a:lstStyle/>
          <a:p>
            <a:fld id="{01C3C572-C204-407E-8ECD-21FFD0E6492C}" type="slidenum">
              <a:rPr lang="tr-TR" smtClean="0"/>
              <a:t>‹#›</a:t>
            </a:fld>
            <a:endParaRPr lang="tr-TR"/>
          </a:p>
        </p:txBody>
      </p:sp>
    </p:spTree>
    <p:extLst>
      <p:ext uri="{BB962C8B-B14F-4D97-AF65-F5344CB8AC3E}">
        <p14:creationId xmlns:p14="http://schemas.microsoft.com/office/powerpoint/2010/main" val="3348744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64E3E98-29D1-2408-A71F-567B28E007F5}"/>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E0CD02BB-4B48-5639-E67F-50306E7108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B4774A73-30F5-E9FB-0968-EACE0AE166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896DFE55-40DD-638A-690F-344C1A305134}"/>
              </a:ext>
            </a:extLst>
          </p:cNvPr>
          <p:cNvSpPr>
            <a:spLocks noGrp="1"/>
          </p:cNvSpPr>
          <p:nvPr>
            <p:ph type="dt" sz="half" idx="10"/>
          </p:nvPr>
        </p:nvSpPr>
        <p:spPr/>
        <p:txBody>
          <a:bodyPr/>
          <a:lstStyle/>
          <a:p>
            <a:fld id="{DC080B9F-7F22-465E-A6B7-0D91136502EF}" type="datetimeFigureOut">
              <a:rPr lang="tr-TR" smtClean="0"/>
              <a:t>27.05.2025</a:t>
            </a:fld>
            <a:endParaRPr lang="tr-TR"/>
          </a:p>
        </p:txBody>
      </p:sp>
      <p:sp>
        <p:nvSpPr>
          <p:cNvPr id="6" name="Alt Bilgi Yer Tutucusu 5">
            <a:extLst>
              <a:ext uri="{FF2B5EF4-FFF2-40B4-BE49-F238E27FC236}">
                <a16:creationId xmlns:a16="http://schemas.microsoft.com/office/drawing/2014/main" id="{5FA29C4E-6302-3E86-4F2C-524C7F16F0F2}"/>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C5D8A5C9-32CF-2123-002D-4466DCB85BA6}"/>
              </a:ext>
            </a:extLst>
          </p:cNvPr>
          <p:cNvSpPr>
            <a:spLocks noGrp="1"/>
          </p:cNvSpPr>
          <p:nvPr>
            <p:ph type="sldNum" sz="quarter" idx="12"/>
          </p:nvPr>
        </p:nvSpPr>
        <p:spPr/>
        <p:txBody>
          <a:bodyPr/>
          <a:lstStyle/>
          <a:p>
            <a:fld id="{01C3C572-C204-407E-8ECD-21FFD0E6492C}" type="slidenum">
              <a:rPr lang="tr-TR" smtClean="0"/>
              <a:t>‹#›</a:t>
            </a:fld>
            <a:endParaRPr lang="tr-TR"/>
          </a:p>
        </p:txBody>
      </p:sp>
    </p:spTree>
    <p:extLst>
      <p:ext uri="{BB962C8B-B14F-4D97-AF65-F5344CB8AC3E}">
        <p14:creationId xmlns:p14="http://schemas.microsoft.com/office/powerpoint/2010/main" val="2481914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DC9895B-6AE7-B835-35D5-C5B15B2ED2A9}"/>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CC9E2B0A-E580-651A-B477-862711E118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EF33F29D-C6EE-496F-8CC3-5F530BD95F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2EEC5066-8391-A7AD-14F1-87A7C7C06230}"/>
              </a:ext>
            </a:extLst>
          </p:cNvPr>
          <p:cNvSpPr>
            <a:spLocks noGrp="1"/>
          </p:cNvSpPr>
          <p:nvPr>
            <p:ph type="dt" sz="half" idx="10"/>
          </p:nvPr>
        </p:nvSpPr>
        <p:spPr/>
        <p:txBody>
          <a:bodyPr/>
          <a:lstStyle/>
          <a:p>
            <a:fld id="{DC080B9F-7F22-465E-A6B7-0D91136502EF}" type="datetimeFigureOut">
              <a:rPr lang="tr-TR" smtClean="0"/>
              <a:t>27.05.2025</a:t>
            </a:fld>
            <a:endParaRPr lang="tr-TR"/>
          </a:p>
        </p:txBody>
      </p:sp>
      <p:sp>
        <p:nvSpPr>
          <p:cNvPr id="6" name="Alt Bilgi Yer Tutucusu 5">
            <a:extLst>
              <a:ext uri="{FF2B5EF4-FFF2-40B4-BE49-F238E27FC236}">
                <a16:creationId xmlns:a16="http://schemas.microsoft.com/office/drawing/2014/main" id="{7C50209F-8929-CD43-2F84-013D9D860684}"/>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D0B7CA13-3CFA-70AB-C844-EEC69AB97BF9}"/>
              </a:ext>
            </a:extLst>
          </p:cNvPr>
          <p:cNvSpPr>
            <a:spLocks noGrp="1"/>
          </p:cNvSpPr>
          <p:nvPr>
            <p:ph type="sldNum" sz="quarter" idx="12"/>
          </p:nvPr>
        </p:nvSpPr>
        <p:spPr/>
        <p:txBody>
          <a:bodyPr/>
          <a:lstStyle/>
          <a:p>
            <a:fld id="{01C3C572-C204-407E-8ECD-21FFD0E6492C}" type="slidenum">
              <a:rPr lang="tr-TR" smtClean="0"/>
              <a:t>‹#›</a:t>
            </a:fld>
            <a:endParaRPr lang="tr-TR"/>
          </a:p>
        </p:txBody>
      </p:sp>
    </p:spTree>
    <p:extLst>
      <p:ext uri="{BB962C8B-B14F-4D97-AF65-F5344CB8AC3E}">
        <p14:creationId xmlns:p14="http://schemas.microsoft.com/office/powerpoint/2010/main" val="1372066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BE1B7E8C-28FD-C8F3-1A99-4CF40A4634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85143263-8B99-C381-1BA2-55BDB71E56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2A467982-7E62-70F2-F540-ACCD35A105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C080B9F-7F22-465E-A6B7-0D91136502EF}" type="datetimeFigureOut">
              <a:rPr lang="tr-TR" smtClean="0"/>
              <a:t>27.05.2025</a:t>
            </a:fld>
            <a:endParaRPr lang="tr-TR"/>
          </a:p>
        </p:txBody>
      </p:sp>
      <p:sp>
        <p:nvSpPr>
          <p:cNvPr id="5" name="Alt Bilgi Yer Tutucusu 4">
            <a:extLst>
              <a:ext uri="{FF2B5EF4-FFF2-40B4-BE49-F238E27FC236}">
                <a16:creationId xmlns:a16="http://schemas.microsoft.com/office/drawing/2014/main" id="{4FDF1B7A-AB0F-C2B7-E3B5-D134A1A293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tr-TR"/>
          </a:p>
        </p:txBody>
      </p:sp>
      <p:sp>
        <p:nvSpPr>
          <p:cNvPr id="6" name="Slayt Numarası Yer Tutucusu 5">
            <a:extLst>
              <a:ext uri="{FF2B5EF4-FFF2-40B4-BE49-F238E27FC236}">
                <a16:creationId xmlns:a16="http://schemas.microsoft.com/office/drawing/2014/main" id="{B149CA8F-0C94-48E8-2837-39CB890C0B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1C3C572-C204-407E-8ECD-21FFD0E6492C}" type="slidenum">
              <a:rPr lang="tr-TR" smtClean="0"/>
              <a:t>‹#›</a:t>
            </a:fld>
            <a:endParaRPr lang="tr-TR"/>
          </a:p>
        </p:txBody>
      </p:sp>
    </p:spTree>
    <p:extLst>
      <p:ext uri="{BB962C8B-B14F-4D97-AF65-F5344CB8AC3E}">
        <p14:creationId xmlns:p14="http://schemas.microsoft.com/office/powerpoint/2010/main" val="69197867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5219498-D544-41AC-98FE-8F956EF66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500DBFC-17A9-4E0A-AEE2-A49F9AEEF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DB2A9EE-ABC1-B2BD-E9CF-1EB2CB225FC1}"/>
              </a:ext>
            </a:extLst>
          </p:cNvPr>
          <p:cNvSpPr>
            <a:spLocks noGrp="1"/>
          </p:cNvSpPr>
          <p:nvPr>
            <p:ph type="ctrTitle"/>
          </p:nvPr>
        </p:nvSpPr>
        <p:spPr>
          <a:xfrm>
            <a:off x="641246" y="4115461"/>
            <a:ext cx="5007714" cy="1712253"/>
          </a:xfrm>
        </p:spPr>
        <p:txBody>
          <a:bodyPr anchor="t">
            <a:normAutofit/>
          </a:bodyPr>
          <a:lstStyle/>
          <a:p>
            <a:pPr algn="l"/>
            <a:r>
              <a:rPr lang="tr-TR" sz="4800" dirty="0">
                <a:solidFill>
                  <a:schemeClr val="tx2"/>
                </a:solidFill>
              </a:rPr>
              <a:t>Visual </a:t>
            </a:r>
            <a:r>
              <a:rPr lang="tr-TR" sz="4800" dirty="0" err="1">
                <a:solidFill>
                  <a:schemeClr val="tx2"/>
                </a:solidFill>
              </a:rPr>
              <a:t>Crowd</a:t>
            </a:r>
            <a:r>
              <a:rPr lang="tr-TR" sz="4800" dirty="0">
                <a:solidFill>
                  <a:schemeClr val="tx2"/>
                </a:solidFill>
              </a:rPr>
              <a:t> </a:t>
            </a:r>
            <a:r>
              <a:rPr lang="tr-TR" sz="4800" dirty="0" err="1">
                <a:solidFill>
                  <a:schemeClr val="tx2"/>
                </a:solidFill>
              </a:rPr>
              <a:t>Density</a:t>
            </a:r>
            <a:r>
              <a:rPr lang="tr-TR" sz="4800" dirty="0">
                <a:solidFill>
                  <a:schemeClr val="tx2"/>
                </a:solidFill>
              </a:rPr>
              <a:t> </a:t>
            </a:r>
            <a:r>
              <a:rPr lang="tr-TR" sz="4800" dirty="0" err="1">
                <a:solidFill>
                  <a:schemeClr val="tx2"/>
                </a:solidFill>
              </a:rPr>
              <a:t>Estimation</a:t>
            </a:r>
            <a:endParaRPr lang="tr-TR" sz="4800" dirty="0">
              <a:solidFill>
                <a:schemeClr val="tx2"/>
              </a:solidFill>
            </a:endParaRPr>
          </a:p>
        </p:txBody>
      </p:sp>
      <p:sp>
        <p:nvSpPr>
          <p:cNvPr id="4" name="Rectangle 1">
            <a:extLst>
              <a:ext uri="{FF2B5EF4-FFF2-40B4-BE49-F238E27FC236}">
                <a16:creationId xmlns:a16="http://schemas.microsoft.com/office/drawing/2014/main" id="{0941DFD9-48FD-B92D-426B-03DF8EE752F4}"/>
              </a:ext>
            </a:extLst>
          </p:cNvPr>
          <p:cNvSpPr>
            <a:spLocks noGrp="1" noChangeArrowheads="1"/>
          </p:cNvSpPr>
          <p:nvPr>
            <p:ph type="subTitle" idx="1"/>
          </p:nvPr>
        </p:nvSpPr>
        <p:spPr bwMode="auto">
          <a:xfrm>
            <a:off x="497840" y="2397760"/>
            <a:ext cx="5689600" cy="109329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b" anchorCtr="0" compatLnSpc="1">
            <a:prstTxWarp prst="textNoShape">
              <a:avLst/>
            </a:prstTxWarp>
            <a:noAutofit/>
          </a:bodyPr>
          <a:lstStyle/>
          <a:p>
            <a:pPr marL="0" marR="0" lvl="0" indent="0" algn="l"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a:ln>
                  <a:noFill/>
                </a:ln>
                <a:solidFill>
                  <a:schemeClr val="tx2"/>
                </a:solidFill>
                <a:effectLst/>
                <a:latin typeface="Arial" panose="020B0604020202020204" pitchFamily="34" charset="0"/>
              </a:rPr>
              <a:t>Course Name:</a:t>
            </a:r>
            <a:r>
              <a:rPr kumimoji="0" lang="tr-TR" altLang="tr-TR" sz="1600" b="0" i="0" u="none" strike="noStrike" cap="none" normalizeH="0" baseline="0" dirty="0">
                <a:ln>
                  <a:noFill/>
                </a:ln>
                <a:solidFill>
                  <a:schemeClr val="tx2"/>
                </a:solidFill>
                <a:effectLst/>
                <a:latin typeface="Arial" panose="020B0604020202020204" pitchFamily="34" charset="0"/>
              </a:rPr>
              <a:t> </a:t>
            </a:r>
            <a:r>
              <a:rPr kumimoji="0" lang="tr-TR" altLang="tr-TR" sz="1600" b="0" i="0" u="none" strike="noStrike" cap="none" normalizeH="0" baseline="0" dirty="0" err="1">
                <a:ln>
                  <a:noFill/>
                </a:ln>
                <a:solidFill>
                  <a:schemeClr val="tx2"/>
                </a:solidFill>
                <a:effectLst/>
                <a:latin typeface="Arial" panose="020B0604020202020204" pitchFamily="34" charset="0"/>
              </a:rPr>
              <a:t>Computer</a:t>
            </a:r>
            <a:r>
              <a:rPr kumimoji="0" lang="tr-TR" altLang="tr-TR" sz="1600" b="0" i="0" u="none" strike="noStrike" cap="none" normalizeH="0" baseline="0" dirty="0">
                <a:ln>
                  <a:noFill/>
                </a:ln>
                <a:solidFill>
                  <a:schemeClr val="tx2"/>
                </a:solidFill>
                <a:effectLst/>
                <a:latin typeface="Arial" panose="020B0604020202020204" pitchFamily="34" charset="0"/>
              </a:rPr>
              <a:t> </a:t>
            </a:r>
            <a:r>
              <a:rPr kumimoji="0" lang="tr-TR" altLang="tr-TR" sz="1600" b="0" i="0" u="none" strike="noStrike" cap="none" normalizeH="0" baseline="0" dirty="0" err="1">
                <a:ln>
                  <a:noFill/>
                </a:ln>
                <a:solidFill>
                  <a:schemeClr val="tx2"/>
                </a:solidFill>
                <a:effectLst/>
                <a:latin typeface="Arial" panose="020B0604020202020204" pitchFamily="34" charset="0"/>
              </a:rPr>
              <a:t>Vision</a:t>
            </a:r>
            <a:r>
              <a:rPr kumimoji="0" lang="tr-TR" altLang="tr-TR" sz="1600" b="0" i="0" u="none" strike="noStrike" cap="none" normalizeH="0" baseline="0" dirty="0">
                <a:ln>
                  <a:noFill/>
                </a:ln>
                <a:solidFill>
                  <a:schemeClr val="tx2"/>
                </a:solidFill>
                <a:effectLst/>
                <a:latin typeface="Arial" panose="020B0604020202020204" pitchFamily="34" charset="0"/>
              </a:rPr>
              <a:t> </a:t>
            </a:r>
            <a:r>
              <a:rPr kumimoji="0" lang="tr-TR" altLang="tr-TR" sz="1600" b="0" i="0" u="none" strike="noStrike" cap="none" normalizeH="0" baseline="0" dirty="0" err="1">
                <a:ln>
                  <a:noFill/>
                </a:ln>
                <a:solidFill>
                  <a:schemeClr val="tx2"/>
                </a:solidFill>
                <a:effectLst/>
                <a:latin typeface="Arial" panose="020B0604020202020204" pitchFamily="34" charset="0"/>
              </a:rPr>
              <a:t>And</a:t>
            </a:r>
            <a:r>
              <a:rPr kumimoji="0" lang="tr-TR" altLang="tr-TR" sz="1600" b="0" i="0" u="none" strike="noStrike" cap="none" normalizeH="0" dirty="0">
                <a:ln>
                  <a:noFill/>
                </a:ln>
                <a:solidFill>
                  <a:schemeClr val="tx2"/>
                </a:solidFill>
                <a:effectLst/>
                <a:latin typeface="Arial" panose="020B0604020202020204" pitchFamily="34" charset="0"/>
              </a:rPr>
              <a:t> </a:t>
            </a:r>
            <a:r>
              <a:rPr kumimoji="0" lang="tr-TR" altLang="tr-TR" sz="1600" b="0" i="0" u="none" strike="noStrike" cap="none" normalizeH="0" dirty="0" err="1">
                <a:ln>
                  <a:noFill/>
                </a:ln>
                <a:solidFill>
                  <a:schemeClr val="tx2"/>
                </a:solidFill>
                <a:effectLst/>
                <a:latin typeface="Arial" panose="020B0604020202020204" pitchFamily="34" charset="0"/>
              </a:rPr>
              <a:t>Imaging</a:t>
            </a:r>
            <a:r>
              <a:rPr kumimoji="0" lang="tr-TR" altLang="tr-TR" sz="1600" b="0" i="0" u="none" strike="noStrike" cap="none" normalizeH="0" dirty="0">
                <a:ln>
                  <a:noFill/>
                </a:ln>
                <a:solidFill>
                  <a:schemeClr val="tx2"/>
                </a:solidFill>
                <a:effectLst/>
                <a:latin typeface="Arial" panose="020B0604020202020204" pitchFamily="34" charset="0"/>
              </a:rPr>
              <a:t> </a:t>
            </a:r>
            <a:r>
              <a:rPr kumimoji="0" lang="tr-TR" altLang="tr-TR" sz="1600" b="0" i="0" u="none" strike="noStrike" cap="none" normalizeH="0" dirty="0" err="1">
                <a:ln>
                  <a:noFill/>
                </a:ln>
                <a:solidFill>
                  <a:schemeClr val="tx2"/>
                </a:solidFill>
                <a:effectLst/>
                <a:latin typeface="Arial" panose="020B0604020202020204" pitchFamily="34" charset="0"/>
              </a:rPr>
              <a:t>Techniques</a:t>
            </a:r>
            <a:endParaRPr kumimoji="0" lang="tr-TR" altLang="tr-TR" sz="1600" b="0" i="0" u="none" strike="noStrike" cap="none" normalizeH="0" baseline="0" dirty="0">
              <a:ln>
                <a:noFill/>
              </a:ln>
              <a:solidFill>
                <a:schemeClr val="tx2"/>
              </a:solidFill>
              <a:effectLst/>
              <a:latin typeface="Arial" panose="020B0604020202020204" pitchFamily="34" charset="0"/>
            </a:endParaRPr>
          </a:p>
          <a:p>
            <a:pPr marL="0" marR="0" lvl="0" indent="0" algn="l"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a:ln>
                  <a:noFill/>
                </a:ln>
                <a:solidFill>
                  <a:schemeClr val="tx2"/>
                </a:solidFill>
                <a:effectLst/>
                <a:latin typeface="Arial" panose="020B0604020202020204" pitchFamily="34" charset="0"/>
              </a:rPr>
              <a:t>Name </a:t>
            </a:r>
            <a:r>
              <a:rPr kumimoji="0" lang="tr-TR" altLang="tr-TR" sz="1600" b="1" i="0" u="none" strike="noStrike" cap="none" normalizeH="0" baseline="0" dirty="0" err="1">
                <a:ln>
                  <a:noFill/>
                </a:ln>
                <a:solidFill>
                  <a:schemeClr val="tx2"/>
                </a:solidFill>
                <a:effectLst/>
                <a:latin typeface="Arial" panose="020B0604020202020204" pitchFamily="34" charset="0"/>
              </a:rPr>
              <a:t>Surname</a:t>
            </a:r>
            <a:r>
              <a:rPr kumimoji="0" lang="tr-TR" altLang="tr-TR" sz="1600" b="1" i="0" u="none" strike="noStrike" cap="none" normalizeH="0" baseline="0" dirty="0">
                <a:ln>
                  <a:noFill/>
                </a:ln>
                <a:solidFill>
                  <a:schemeClr val="tx2"/>
                </a:solidFill>
                <a:effectLst/>
                <a:latin typeface="Arial" panose="020B0604020202020204" pitchFamily="34" charset="0"/>
              </a:rPr>
              <a:t>:</a:t>
            </a:r>
            <a:r>
              <a:rPr kumimoji="0" lang="tr-TR" altLang="tr-TR" sz="1600" b="0" i="0" u="none" strike="noStrike" cap="none" normalizeH="0" baseline="0" dirty="0">
                <a:ln>
                  <a:noFill/>
                </a:ln>
                <a:solidFill>
                  <a:schemeClr val="tx2"/>
                </a:solidFill>
                <a:effectLst/>
                <a:latin typeface="Arial" panose="020B0604020202020204" pitchFamily="34" charset="0"/>
              </a:rPr>
              <a:t> Enes Kapsızlar </a:t>
            </a:r>
          </a:p>
          <a:p>
            <a:pPr marL="0" marR="0" lvl="0" indent="0" algn="l"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err="1">
                <a:ln>
                  <a:noFill/>
                </a:ln>
                <a:solidFill>
                  <a:schemeClr val="tx2"/>
                </a:solidFill>
                <a:effectLst/>
                <a:latin typeface="Arial" panose="020B0604020202020204" pitchFamily="34" charset="0"/>
              </a:rPr>
              <a:t>Date</a:t>
            </a:r>
            <a:r>
              <a:rPr kumimoji="0" lang="tr-TR" altLang="tr-TR" sz="1600" b="1" i="0" u="none" strike="noStrike" cap="none" normalizeH="0" baseline="0" dirty="0">
                <a:ln>
                  <a:noFill/>
                </a:ln>
                <a:solidFill>
                  <a:schemeClr val="tx2"/>
                </a:solidFill>
                <a:effectLst/>
                <a:latin typeface="Arial" panose="020B0604020202020204" pitchFamily="34" charset="0"/>
              </a:rPr>
              <a:t>:</a:t>
            </a:r>
            <a:r>
              <a:rPr kumimoji="0" lang="tr-TR" altLang="tr-TR" sz="1600" b="0" i="0" u="none" strike="noStrike" cap="none" normalizeH="0" baseline="0" dirty="0">
                <a:ln>
                  <a:noFill/>
                </a:ln>
                <a:solidFill>
                  <a:schemeClr val="tx2"/>
                </a:solidFill>
                <a:effectLst/>
                <a:latin typeface="Arial" panose="020B0604020202020204" pitchFamily="34" charset="0"/>
              </a:rPr>
              <a:t> 2</a:t>
            </a:r>
            <a:r>
              <a:rPr lang="tr-TR" altLang="tr-TR" sz="1600" dirty="0">
                <a:solidFill>
                  <a:schemeClr val="tx2"/>
                </a:solidFill>
                <a:latin typeface="Arial" panose="020B0604020202020204" pitchFamily="34" charset="0"/>
              </a:rPr>
              <a:t>7</a:t>
            </a:r>
            <a:r>
              <a:rPr kumimoji="0" lang="tr-TR" altLang="tr-TR" sz="1600" b="0" i="0" u="none" strike="noStrike" cap="none" normalizeH="0" baseline="0" dirty="0">
                <a:ln>
                  <a:noFill/>
                </a:ln>
                <a:solidFill>
                  <a:schemeClr val="tx2"/>
                </a:solidFill>
                <a:effectLst/>
                <a:latin typeface="Arial" panose="020B0604020202020204" pitchFamily="34" charset="0"/>
              </a:rPr>
              <a:t> May 2025 </a:t>
            </a:r>
          </a:p>
        </p:txBody>
      </p:sp>
      <p:grpSp>
        <p:nvGrpSpPr>
          <p:cNvPr id="16" name="Group 15">
            <a:extLst>
              <a:ext uri="{FF2B5EF4-FFF2-40B4-BE49-F238E27FC236}">
                <a16:creationId xmlns:a16="http://schemas.microsoft.com/office/drawing/2014/main" id="{D74613BB-817C-4C4F-8A24-4936F2F064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1023" y="52996"/>
            <a:ext cx="6093363" cy="6805005"/>
            <a:chOff x="6101023" y="52996"/>
            <a:chExt cx="6093363" cy="6805005"/>
          </a:xfrm>
        </p:grpSpPr>
        <p:sp>
          <p:nvSpPr>
            <p:cNvPr id="17" name="Freeform: Shape 16">
              <a:extLst>
                <a:ext uri="{FF2B5EF4-FFF2-40B4-BE49-F238E27FC236}">
                  <a16:creationId xmlns:a16="http://schemas.microsoft.com/office/drawing/2014/main" id="{926C820D-9A01-44F0-AE18-C2DAB089B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3517682 w 5890490"/>
                <a:gd name="connsiteY0" fmla="*/ 0 h 6578439"/>
                <a:gd name="connsiteX1" fmla="*/ 5849513 w 5890490"/>
                <a:gd name="connsiteY1" fmla="*/ 841730 h 6578439"/>
                <a:gd name="connsiteX2" fmla="*/ 5890490 w 5890490"/>
                <a:gd name="connsiteY2" fmla="*/ 879060 h 6578439"/>
                <a:gd name="connsiteX3" fmla="*/ 5890490 w 5890490"/>
                <a:gd name="connsiteY3" fmla="*/ 1816052 h 6578439"/>
                <a:gd name="connsiteX4" fmla="*/ 5856961 w 5890490"/>
                <a:gd name="connsiteY4" fmla="*/ 1771023 h 6578439"/>
                <a:gd name="connsiteX5" fmla="*/ 5655397 w 5890490"/>
                <a:gd name="connsiteY5" fmla="*/ 1548813 h 6578439"/>
                <a:gd name="connsiteX6" fmla="*/ 3517682 w 5890490"/>
                <a:gd name="connsiteY6" fmla="*/ 658717 h 6578439"/>
                <a:gd name="connsiteX7" fmla="*/ 2395696 w 5890490"/>
                <a:gd name="connsiteY7" fmla="*/ 850721 h 6578439"/>
                <a:gd name="connsiteX8" fmla="*/ 1519955 w 5890490"/>
                <a:gd name="connsiteY8" fmla="*/ 1450441 h 6578439"/>
                <a:gd name="connsiteX9" fmla="*/ 1223630 w 5890490"/>
                <a:gd name="connsiteY9" fmla="*/ 1841430 h 6578439"/>
                <a:gd name="connsiteX10" fmla="*/ 1075857 w 5890490"/>
                <a:gd name="connsiteY10" fmla="*/ 2329343 h 6578439"/>
                <a:gd name="connsiteX11" fmla="*/ 731010 w 5890490"/>
                <a:gd name="connsiteY11" fmla="*/ 3483744 h 6578439"/>
                <a:gd name="connsiteX12" fmla="*/ 741000 w 5890490"/>
                <a:gd name="connsiteY12" fmla="*/ 4479719 h 6578439"/>
                <a:gd name="connsiteX13" fmla="*/ 1315615 w 5890490"/>
                <a:gd name="connsiteY13" fmla="*/ 5443827 h 6578439"/>
                <a:gd name="connsiteX14" fmla="*/ 2277503 w 5890490"/>
                <a:gd name="connsiteY14" fmla="*/ 6259386 h 6578439"/>
                <a:gd name="connsiteX15" fmla="*/ 3439448 w 5890490"/>
                <a:gd name="connsiteY15" fmla="*/ 6551739 h 6578439"/>
                <a:gd name="connsiteX16" fmla="*/ 4408732 w 5890490"/>
                <a:gd name="connsiteY16" fmla="*/ 6255172 h 6578439"/>
                <a:gd name="connsiteX17" fmla="*/ 5343243 w 5890490"/>
                <a:gd name="connsiteY17" fmla="*/ 5442509 h 6578439"/>
                <a:gd name="connsiteX18" fmla="*/ 5745566 w 5890490"/>
                <a:gd name="connsiteY18" fmla="*/ 5056656 h 6578439"/>
                <a:gd name="connsiteX19" fmla="*/ 5890490 w 5890490"/>
                <a:gd name="connsiteY19" fmla="*/ 4920880 h 6578439"/>
                <a:gd name="connsiteX20" fmla="*/ 5890490 w 5890490"/>
                <a:gd name="connsiteY20" fmla="*/ 5821966 h 6578439"/>
                <a:gd name="connsiteX21" fmla="*/ 5802002 w 5890490"/>
                <a:gd name="connsiteY21" fmla="*/ 5907904 h 6578439"/>
                <a:gd name="connsiteX22" fmla="*/ 5294358 w 5890490"/>
                <a:gd name="connsiteY22" fmla="*/ 6397505 h 6578439"/>
                <a:gd name="connsiteX23" fmla="*/ 5077178 w 5890490"/>
                <a:gd name="connsiteY23" fmla="*/ 6578439 h 6578439"/>
                <a:gd name="connsiteX24" fmla="*/ 1567290 w 5890490"/>
                <a:gd name="connsiteY24" fmla="*/ 6578439 h 6578439"/>
                <a:gd name="connsiteX25" fmla="*/ 1508588 w 5890490"/>
                <a:gd name="connsiteY25" fmla="*/ 6535186 h 6578439"/>
                <a:gd name="connsiteX26" fmla="*/ 826498 w 5890490"/>
                <a:gd name="connsiteY26" fmla="*/ 5876034 h 6578439"/>
                <a:gd name="connsiteX27" fmla="*/ 122403 w 5890490"/>
                <a:gd name="connsiteY27" fmla="*/ 3255655 h 6578439"/>
                <a:gd name="connsiteX28" fmla="*/ 1061197 w 5890490"/>
                <a:gd name="connsiteY28" fmla="*/ 984650 h 6578439"/>
                <a:gd name="connsiteX29" fmla="*/ 3517682 w 5890490"/>
                <a:gd name="connsiteY29"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890490" h="6578439">
                  <a:moveTo>
                    <a:pt x="3517682" y="0"/>
                  </a:moveTo>
                  <a:cubicBezTo>
                    <a:pt x="4402016" y="0"/>
                    <a:pt x="5213741" y="315483"/>
                    <a:pt x="5849513" y="841730"/>
                  </a:cubicBezTo>
                  <a:lnTo>
                    <a:pt x="5890490" y="879060"/>
                  </a:lnTo>
                  <a:lnTo>
                    <a:pt x="5890490" y="1816052"/>
                  </a:lnTo>
                  <a:lnTo>
                    <a:pt x="5856961" y="1771023"/>
                  </a:lnTo>
                  <a:cubicBezTo>
                    <a:pt x="5793650" y="1694076"/>
                    <a:pt x="5726429" y="1619959"/>
                    <a:pt x="5655397" y="1548813"/>
                  </a:cubicBezTo>
                  <a:cubicBezTo>
                    <a:pt x="5082208" y="974906"/>
                    <a:pt x="4322973" y="658717"/>
                    <a:pt x="3517682" y="658717"/>
                  </a:cubicBezTo>
                  <a:cubicBezTo>
                    <a:pt x="3085520" y="658717"/>
                    <a:pt x="2718488" y="721533"/>
                    <a:pt x="2395696" y="850721"/>
                  </a:cubicBezTo>
                  <a:cubicBezTo>
                    <a:pt x="2079132" y="977407"/>
                    <a:pt x="1792668" y="1173626"/>
                    <a:pt x="1519955" y="1450441"/>
                  </a:cubicBezTo>
                  <a:cubicBezTo>
                    <a:pt x="1330275" y="1642840"/>
                    <a:pt x="1263719" y="1756094"/>
                    <a:pt x="1223630" y="1841430"/>
                  </a:cubicBezTo>
                  <a:cubicBezTo>
                    <a:pt x="1166545" y="1962981"/>
                    <a:pt x="1128532" y="2116663"/>
                    <a:pt x="1075857" y="2329343"/>
                  </a:cubicBezTo>
                  <a:cubicBezTo>
                    <a:pt x="1008652" y="2601153"/>
                    <a:pt x="916537" y="2973574"/>
                    <a:pt x="731010" y="3483744"/>
                  </a:cubicBezTo>
                  <a:cubicBezTo>
                    <a:pt x="617488" y="3795981"/>
                    <a:pt x="620731" y="4121653"/>
                    <a:pt x="741000" y="4479719"/>
                  </a:cubicBezTo>
                  <a:cubicBezTo>
                    <a:pt x="847257" y="4796172"/>
                    <a:pt x="1045888" y="5129481"/>
                    <a:pt x="1315615" y="5443827"/>
                  </a:cubicBezTo>
                  <a:cubicBezTo>
                    <a:pt x="1630753" y="5810980"/>
                    <a:pt x="1945371" y="6077784"/>
                    <a:pt x="2277503" y="6259386"/>
                  </a:cubicBezTo>
                  <a:cubicBezTo>
                    <a:pt x="2637530" y="6456133"/>
                    <a:pt x="3017536" y="6551739"/>
                    <a:pt x="3439448" y="6551739"/>
                  </a:cubicBezTo>
                  <a:cubicBezTo>
                    <a:pt x="3781571" y="6551739"/>
                    <a:pt x="4089573" y="6457449"/>
                    <a:pt x="4408732" y="6255172"/>
                  </a:cubicBezTo>
                  <a:cubicBezTo>
                    <a:pt x="4738010" y="6046310"/>
                    <a:pt x="5050941" y="5739207"/>
                    <a:pt x="5343243" y="5442509"/>
                  </a:cubicBezTo>
                  <a:cubicBezTo>
                    <a:pt x="5479860" y="5303970"/>
                    <a:pt x="5614918" y="5178206"/>
                    <a:pt x="5745566" y="5056656"/>
                  </a:cubicBezTo>
                  <a:lnTo>
                    <a:pt x="5890490" y="4920880"/>
                  </a:lnTo>
                  <a:lnTo>
                    <a:pt x="5890490" y="5821966"/>
                  </a:lnTo>
                  <a:lnTo>
                    <a:pt x="5802002"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458B604F-996E-4349-B131-E04ED285D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5"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27CCEAF3-651B-4605-AE58-F96E227036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3"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gs>
                <a:gs pos="16000">
                  <a:schemeClr val="accent6">
                    <a:alpha val="10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ED519330-E5F1-4248-B58C-1AA0D9E6DA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9" name="Graphic 8" descr="Bar chart">
            <a:extLst>
              <a:ext uri="{FF2B5EF4-FFF2-40B4-BE49-F238E27FC236}">
                <a16:creationId xmlns:a16="http://schemas.microsoft.com/office/drawing/2014/main" id="{6B5AFC1F-1C40-7C3B-A30E-A3865A44788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29652" y="1859078"/>
            <a:ext cx="3821102" cy="3821102"/>
          </a:xfrm>
          <a:prstGeom prst="rect">
            <a:avLst/>
          </a:prstGeom>
          <a:ln>
            <a:noFill/>
          </a:ln>
        </p:spPr>
      </p:pic>
      <p:sp>
        <p:nvSpPr>
          <p:cNvPr id="5" name="Rectangle 2">
            <a:extLst>
              <a:ext uri="{FF2B5EF4-FFF2-40B4-BE49-F238E27FC236}">
                <a16:creationId xmlns:a16="http://schemas.microsoft.com/office/drawing/2014/main" id="{EFC16A0F-DBB4-7D6A-C5C0-59CB20EDD8C5}"/>
              </a:ext>
            </a:extLst>
          </p:cNvPr>
          <p:cNvSpPr>
            <a:spLocks noChangeArrowheads="1"/>
          </p:cNvSpPr>
          <p:nvPr/>
        </p:nvSpPr>
        <p:spPr bwMode="auto">
          <a:xfrm>
            <a:off x="0" y="-361637"/>
            <a:ext cx="5244897" cy="723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Char char="•"/>
              <a:tabLst/>
            </a:pPr>
            <a:r>
              <a:rPr kumimoji="0" lang="tr-TR" altLang="tr-TR" b="0" i="0" u="none" strike="noStrike" cap="none" normalizeH="0" baseline="0">
                <a:ln>
                  <a:noFill/>
                </a:ln>
                <a:solidFill>
                  <a:schemeClr val="tx1"/>
                </a:solidFill>
                <a:effectLst/>
                <a:latin typeface="Arial" panose="020B0604020202020204" pitchFamily="34" charset="0"/>
              </a:rPr>
              <a:t>CNN ve Isı Haritası Regresyonu ile Bir Yaklaşım </a:t>
            </a:r>
          </a:p>
          <a:p>
            <a:pPr marL="0" marR="0" lvl="0" indent="0" algn="l" defTabSz="914400" rtl="0" eaLnBrk="0" fontAlgn="base" latinLnBrk="0" hangingPunct="0">
              <a:spcBef>
                <a:spcPct val="0"/>
              </a:spcBef>
              <a:spcAft>
                <a:spcPts val="600"/>
              </a:spcAft>
              <a:buClrTx/>
              <a:buSzTx/>
              <a:buFontTx/>
              <a:buNone/>
              <a:tabLst/>
            </a:pPr>
            <a:endParaRPr kumimoji="0" lang="tr-TR" altLang="tr-TR"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70420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400"/>
                                        <p:tgtEl>
                                          <p:spTgt spid="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400"/>
                                        <p:tgtEl>
                                          <p:spTgt spid="4">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400"/>
                                        <p:tgtEl>
                                          <p:spTgt spid="4">
                                            <p:txEl>
                                              <p:pRg st="2" end="2"/>
                                            </p:txEl>
                                          </p:spTgt>
                                        </p:tgtEl>
                                      </p:cBhvr>
                                    </p:animEffect>
                                  </p:childTnLst>
                                </p:cTn>
                              </p:par>
                              <p:par>
                                <p:cTn id="21" presetID="10" presetClass="entr" presetSubtype="0" fill="hold" nodeType="withEffect">
                                  <p:stCondLst>
                                    <p:cond delay="500"/>
                                  </p:stCondLst>
                                  <p:iterate>
                                    <p:tmPct val="10000"/>
                                  </p:iterate>
                                  <p:childTnLst>
                                    <p:set>
                                      <p:cBhvr>
                                        <p:cTn id="22" dur="1" fill="hold">
                                          <p:stCondLst>
                                            <p:cond delay="0"/>
                                          </p:stCondLst>
                                        </p:cTn>
                                        <p:tgtEl>
                                          <p:spTgt spid="9"/>
                                        </p:tgtEl>
                                        <p:attrNameLst>
                                          <p:attrName>style.visibility</p:attrName>
                                        </p:attrNameLst>
                                      </p:cBhvr>
                                      <p:to>
                                        <p:strVal val="visible"/>
                                      </p:to>
                                    </p:set>
                                    <p:animEffect transition="in" filter="fade">
                                      <p:cBhvr>
                                        <p:cTn id="23" dur="7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8BF72C0-90FB-539F-E023-725341BC062D}"/>
              </a:ext>
            </a:extLst>
          </p:cNvPr>
          <p:cNvSpPr>
            <a:spLocks noGrp="1"/>
          </p:cNvSpPr>
          <p:nvPr>
            <p:ph type="title"/>
          </p:nvPr>
        </p:nvSpPr>
        <p:spPr>
          <a:xfrm>
            <a:off x="443688" y="461772"/>
            <a:ext cx="4971011" cy="1783080"/>
          </a:xfrm>
        </p:spPr>
        <p:txBody>
          <a:bodyPr anchor="b">
            <a:normAutofit fontScale="90000"/>
          </a:bodyPr>
          <a:lstStyle/>
          <a:p>
            <a:r>
              <a:rPr lang="en-US" sz="5000" dirty="0"/>
              <a:t>Results – Numerical Success and Visual Examples</a:t>
            </a:r>
            <a:endParaRPr lang="tr-TR" sz="5000" dirty="0"/>
          </a:p>
        </p:txBody>
      </p:sp>
      <p:sp>
        <p:nvSpPr>
          <p:cNvPr id="15"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9259142E-4A7F-3EF8-4532-DCFEBF1BB72E}"/>
              </a:ext>
            </a:extLst>
          </p:cNvPr>
          <p:cNvSpPr>
            <a:spLocks noGrp="1" noChangeArrowheads="1"/>
          </p:cNvSpPr>
          <p:nvPr>
            <p:ph idx="1"/>
          </p:nvPr>
        </p:nvSpPr>
        <p:spPr bwMode="auto">
          <a:xfrm>
            <a:off x="640080" y="2706624"/>
            <a:ext cx="4513811" cy="3483864"/>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77500" lnSpcReduction="20000"/>
          </a:bodyPr>
          <a:lstStyle/>
          <a:p>
            <a:pPr marL="0" marR="0" lvl="0" indent="0" defTabSz="914400" rtl="0" eaLnBrk="0" fontAlgn="base" latinLnBrk="0" hangingPunct="0">
              <a:spcBef>
                <a:spcPct val="0"/>
              </a:spcBef>
              <a:spcAft>
                <a:spcPts val="600"/>
              </a:spcAft>
              <a:buClrTx/>
              <a:buSzTx/>
              <a:buFontTx/>
              <a:buChar char="•"/>
              <a:tabLst/>
            </a:pPr>
            <a:r>
              <a:rPr kumimoji="0" lang="en-US" altLang="tr-TR" sz="2200" b="1" i="0" u="none" strike="noStrike" cap="none" normalizeH="0" baseline="0" dirty="0">
                <a:ln>
                  <a:noFill/>
                </a:ln>
                <a:effectLst/>
                <a:latin typeface="Arial" panose="020B0604020202020204" pitchFamily="34" charset="0"/>
              </a:rPr>
              <a:t>Best Model's Performance (</a:t>
            </a:r>
            <a:r>
              <a:rPr kumimoji="0" lang="en-US" altLang="tr-TR" sz="2200" b="1" i="0" u="none" strike="noStrike" cap="none" normalizeH="0" baseline="0" dirty="0" err="1">
                <a:ln>
                  <a:noFill/>
                </a:ln>
                <a:effectLst/>
                <a:latin typeface="Arial" panose="020B0604020202020204" pitchFamily="34" charset="0"/>
              </a:rPr>
              <a:t>ShanghaiTech</a:t>
            </a:r>
            <a:r>
              <a:rPr kumimoji="0" lang="en-US" altLang="tr-TR" sz="2200" b="1" i="0" u="none" strike="noStrike" cap="none" normalizeH="0" baseline="0" dirty="0">
                <a:ln>
                  <a:noFill/>
                </a:ln>
                <a:effectLst/>
                <a:latin typeface="Arial" panose="020B0604020202020204" pitchFamily="34" charset="0"/>
              </a:rPr>
              <a:t> Part A Test/Validation Set)</a:t>
            </a:r>
            <a:r>
              <a:rPr kumimoji="0" lang="tr-TR" altLang="tr-TR" sz="2200" b="1" i="0" u="none" strike="noStrike" cap="none" normalizeH="0" baseline="0" dirty="0">
                <a:ln>
                  <a:noFill/>
                </a:ln>
                <a:effectLst/>
                <a:latin typeface="Arial" panose="020B0604020202020204" pitchFamily="34" charset="0"/>
              </a:rPr>
              <a:t>:</a:t>
            </a:r>
            <a:r>
              <a:rPr kumimoji="0" lang="tr-TR" altLang="tr-TR" sz="22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tr-TR" altLang="tr-TR" sz="2200" b="1" i="0" u="none" strike="noStrike" cap="none" normalizeH="0" baseline="0" dirty="0">
                <a:ln>
                  <a:noFill/>
                </a:ln>
                <a:effectLst/>
                <a:latin typeface="Arial" panose="020B0604020202020204" pitchFamily="34" charset="0"/>
              </a:rPr>
              <a:t>MAE:</a:t>
            </a:r>
            <a:r>
              <a:rPr kumimoji="0" lang="tr-TR" altLang="tr-TR" sz="2200" b="0" i="0" u="none" strike="noStrike" cap="none" normalizeH="0" baseline="0" dirty="0">
                <a:ln>
                  <a:noFill/>
                </a:ln>
                <a:effectLst/>
                <a:latin typeface="Arial" panose="020B0604020202020204" pitchFamily="34" charset="0"/>
              </a:rPr>
              <a:t> </a:t>
            </a:r>
            <a:r>
              <a:rPr kumimoji="0" lang="tr-TR" altLang="tr-TR" sz="2200" b="0" i="0" u="none" strike="noStrike" cap="none" normalizeH="0" baseline="0" dirty="0">
                <a:ln>
                  <a:noFill/>
                </a:ln>
                <a:effectLst/>
                <a:latin typeface="Arial Unicode MS"/>
              </a:rPr>
              <a:t>146.65</a:t>
            </a:r>
            <a:endParaRPr kumimoji="0" lang="tr-TR" altLang="tr-TR" sz="22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tr-TR" altLang="tr-TR" sz="2200" b="1" i="0" u="none" strike="noStrike" cap="none" normalizeH="0" baseline="0" dirty="0">
                <a:ln>
                  <a:noFill/>
                </a:ln>
                <a:effectLst/>
                <a:latin typeface="Arial" panose="020B0604020202020204" pitchFamily="34" charset="0"/>
              </a:rPr>
              <a:t>RMSE:</a:t>
            </a:r>
            <a:r>
              <a:rPr kumimoji="0" lang="tr-TR" altLang="tr-TR" sz="2200" b="0" i="0" u="none" strike="noStrike" cap="none" normalizeH="0" baseline="0" dirty="0">
                <a:ln>
                  <a:noFill/>
                </a:ln>
                <a:effectLst/>
                <a:latin typeface="Arial" panose="020B0604020202020204" pitchFamily="34" charset="0"/>
              </a:rPr>
              <a:t> </a:t>
            </a:r>
            <a:r>
              <a:rPr kumimoji="0" lang="tr-TR" altLang="tr-TR" sz="2200" b="0" i="0" u="none" strike="noStrike" cap="none" normalizeH="0" baseline="0" dirty="0">
                <a:ln>
                  <a:noFill/>
                </a:ln>
                <a:effectLst/>
                <a:latin typeface="Arial Unicode MS"/>
              </a:rPr>
              <a:t>2</a:t>
            </a:r>
            <a:r>
              <a:rPr lang="tr-TR" altLang="tr-TR" sz="2200" dirty="0">
                <a:latin typeface="Arial Unicode MS"/>
              </a:rPr>
              <a:t>57</a:t>
            </a:r>
            <a:r>
              <a:rPr kumimoji="0" lang="tr-TR" altLang="tr-TR" sz="2200" b="0" i="0" u="none" strike="noStrike" cap="none" normalizeH="0" baseline="0" dirty="0">
                <a:ln>
                  <a:noFill/>
                </a:ln>
                <a:effectLst/>
                <a:latin typeface="Arial Unicode MS"/>
              </a:rPr>
              <a:t>.25</a:t>
            </a:r>
            <a:endParaRPr kumimoji="0" lang="tr-TR" altLang="tr-TR" sz="2200" b="0" i="0" u="none" strike="noStrike" cap="none" normalizeH="0" baseline="0" dirty="0">
              <a:ln>
                <a:noFill/>
              </a:ln>
              <a:effectLst/>
            </a:endParaRPr>
          </a:p>
          <a:p>
            <a:pPr marL="0" marR="0" lvl="0" indent="0" defTabSz="914400" rtl="0" eaLnBrk="0" fontAlgn="base" latinLnBrk="0" hangingPunct="0">
              <a:spcBef>
                <a:spcPct val="0"/>
              </a:spcBef>
              <a:spcAft>
                <a:spcPts val="600"/>
              </a:spcAft>
              <a:buClrTx/>
              <a:buSzTx/>
              <a:buFontTx/>
              <a:buChar char="•"/>
              <a:tabLst/>
            </a:pPr>
            <a:r>
              <a:rPr kumimoji="0" lang="en-US" altLang="tr-TR" sz="2200" b="0" i="0" u="none" strike="noStrike" cap="none" normalizeH="0" baseline="0" dirty="0">
                <a:ln>
                  <a:noFill/>
                </a:ln>
                <a:effectLst/>
                <a:latin typeface="Arial" panose="020B0604020202020204" pitchFamily="34" charset="0"/>
              </a:rPr>
              <a:t>The MAE of 146.65 shows that, on average, the model's predicted count was off by about 147 people from the actual count</a:t>
            </a:r>
            <a:r>
              <a:rPr kumimoji="0" lang="tr-TR" altLang="tr-TR" sz="2200" b="0" i="0" u="none" strike="noStrike" cap="none" normalizeH="0" baseline="0" dirty="0">
                <a:ln>
                  <a:noFill/>
                </a:ln>
                <a:effectLst/>
                <a:latin typeface="Arial" panose="020B0604020202020204" pitchFamily="34" charset="0"/>
              </a:rPr>
              <a:t>.</a:t>
            </a:r>
          </a:p>
          <a:p>
            <a:pPr marL="0" marR="0" lvl="0" indent="0" defTabSz="914400" rtl="0" eaLnBrk="0" fontAlgn="base" latinLnBrk="0" hangingPunct="0">
              <a:spcBef>
                <a:spcPct val="0"/>
              </a:spcBef>
              <a:spcAft>
                <a:spcPts val="600"/>
              </a:spcAft>
              <a:buClrTx/>
              <a:buSzTx/>
              <a:buFontTx/>
              <a:buChar char="•"/>
              <a:tabLst/>
            </a:pPr>
            <a:r>
              <a:rPr lang="en-US" altLang="tr-TR" sz="2200" dirty="0">
                <a:latin typeface="Arial" panose="020B0604020202020204" pitchFamily="34" charset="0"/>
              </a:rPr>
              <a:t>The RMSE value </a:t>
            </a:r>
            <a:r>
              <a:rPr lang="tr-TR" altLang="tr-TR" sz="2200" dirty="0">
                <a:latin typeface="Arial" panose="020B0604020202020204" pitchFamily="34" charset="0"/>
              </a:rPr>
              <a:t>257.25 </a:t>
            </a:r>
            <a:r>
              <a:rPr lang="en-US" altLang="tr-TR" sz="2200" dirty="0">
                <a:latin typeface="Arial" panose="020B0604020202020204" pitchFamily="34" charset="0"/>
              </a:rPr>
              <a:t>being higher than MAE suggests that the model sometimes made larger errors on certain examples. This can be expected, especially in very crowded or difficult scenes</a:t>
            </a:r>
            <a:r>
              <a:rPr lang="tr-TR" altLang="tr-TR" sz="2200" dirty="0">
                <a:latin typeface="Arial" panose="020B0604020202020204" pitchFamily="34" charset="0"/>
              </a:rPr>
              <a:t>.</a:t>
            </a:r>
          </a:p>
          <a:p>
            <a:pPr marL="0" marR="0" lvl="0" indent="0" defTabSz="914400" rtl="0" eaLnBrk="0" fontAlgn="base" latinLnBrk="0" hangingPunct="0">
              <a:spcBef>
                <a:spcPct val="0"/>
              </a:spcBef>
              <a:spcAft>
                <a:spcPts val="600"/>
              </a:spcAft>
              <a:buClrTx/>
              <a:buSzTx/>
              <a:buFontTx/>
              <a:buChar char="•"/>
              <a:tabLst/>
            </a:pPr>
            <a:r>
              <a:rPr kumimoji="0" lang="en-US" altLang="tr-TR" sz="2200" b="0" i="0" u="none" strike="noStrike" cap="none" normalizeH="0" baseline="0" dirty="0">
                <a:ln>
                  <a:noFill/>
                </a:ln>
                <a:effectLst/>
                <a:latin typeface="Arial" panose="020B0604020202020204" pitchFamily="34" charset="0"/>
              </a:rPr>
              <a:t>Overall, the model showed a promising basic performance for crowd counting on the challenging </a:t>
            </a:r>
            <a:r>
              <a:rPr kumimoji="0" lang="en-US" altLang="tr-TR" sz="2200" b="0" i="0" u="none" strike="noStrike" cap="none" normalizeH="0" baseline="0" dirty="0" err="1">
                <a:ln>
                  <a:noFill/>
                </a:ln>
                <a:effectLst/>
                <a:latin typeface="Arial" panose="020B0604020202020204" pitchFamily="34" charset="0"/>
              </a:rPr>
              <a:t>ShanghaiTech</a:t>
            </a:r>
            <a:r>
              <a:rPr kumimoji="0" lang="en-US" altLang="tr-TR" sz="2200" b="0" i="0" u="none" strike="noStrike" cap="none" normalizeH="0" baseline="0" dirty="0">
                <a:ln>
                  <a:noFill/>
                </a:ln>
                <a:effectLst/>
                <a:latin typeface="Arial" panose="020B0604020202020204" pitchFamily="34" charset="0"/>
              </a:rPr>
              <a:t> Part A dataset</a:t>
            </a:r>
            <a:r>
              <a:rPr lang="tr-TR" altLang="tr-TR" sz="2200" dirty="0">
                <a:latin typeface="Arial" panose="020B0604020202020204" pitchFamily="34" charset="0"/>
              </a:rPr>
              <a:t>.</a:t>
            </a:r>
            <a:endParaRPr kumimoji="0" lang="tr-TR" altLang="tr-TR" sz="2200" b="0" i="0" u="none" strike="noStrike" cap="none" normalizeH="0" baseline="0" dirty="0">
              <a:ln>
                <a:noFill/>
              </a:ln>
              <a:effectLst/>
              <a:latin typeface="Arial" panose="020B0604020202020204" pitchFamily="34" charset="0"/>
            </a:endParaRPr>
          </a:p>
        </p:txBody>
      </p:sp>
      <p:pic>
        <p:nvPicPr>
          <p:cNvPr id="8" name="Resim 7" descr="ekran görüntüsü içeren bir resim&#10;&#10;Yapay zeka tarafından oluşturulan içerik yanlış olabilir.">
            <a:extLst>
              <a:ext uri="{FF2B5EF4-FFF2-40B4-BE49-F238E27FC236}">
                <a16:creationId xmlns:a16="http://schemas.microsoft.com/office/drawing/2014/main" id="{AF37F63A-4140-7B4F-0579-223897FE8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78707" y="737756"/>
            <a:ext cx="6399350" cy="2566554"/>
          </a:xfrm>
          <a:prstGeom prst="rect">
            <a:avLst/>
          </a:prstGeom>
        </p:spPr>
      </p:pic>
      <p:pic>
        <p:nvPicPr>
          <p:cNvPr id="6" name="Resim 5" descr="ekran görüntüsü içeren bir resim&#10;&#10;Yapay zeka tarafından oluşturulan içerik yanlış olabilir.">
            <a:extLst>
              <a:ext uri="{FF2B5EF4-FFF2-40B4-BE49-F238E27FC236}">
                <a16:creationId xmlns:a16="http://schemas.microsoft.com/office/drawing/2014/main" id="{7220E561-19F1-1C03-268C-F425AD22B8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60418" y="3626843"/>
            <a:ext cx="6399350" cy="2239773"/>
          </a:xfrm>
          <a:prstGeom prst="rect">
            <a:avLst/>
          </a:prstGeom>
        </p:spPr>
      </p:pic>
    </p:spTree>
    <p:extLst>
      <p:ext uri="{BB962C8B-B14F-4D97-AF65-F5344CB8AC3E}">
        <p14:creationId xmlns:p14="http://schemas.microsoft.com/office/powerpoint/2010/main" val="32227711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Freeform: Shape 27">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0" name="Freeform: Shape 29">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CF363C41-B8AA-CC43-00F9-73AA3DFCB3B0}"/>
              </a:ext>
            </a:extLst>
          </p:cNvPr>
          <p:cNvSpPr>
            <a:spLocks noGrp="1"/>
          </p:cNvSpPr>
          <p:nvPr>
            <p:ph type="title"/>
          </p:nvPr>
        </p:nvSpPr>
        <p:spPr>
          <a:xfrm>
            <a:off x="438913" y="859536"/>
            <a:ext cx="4832802" cy="1243584"/>
          </a:xfrm>
        </p:spPr>
        <p:txBody>
          <a:bodyPr>
            <a:normAutofit fontScale="90000"/>
          </a:bodyPr>
          <a:lstStyle/>
          <a:p>
            <a:r>
              <a:rPr lang="en-US" sz="3400" dirty="0"/>
              <a:t>Results – Challenging Cases and Smoothing Effect</a:t>
            </a:r>
            <a:endParaRPr lang="tr-TR" sz="3400" dirty="0"/>
          </a:p>
        </p:txBody>
      </p:sp>
      <p:sp>
        <p:nvSpPr>
          <p:cNvPr id="32" name="Rectangle 31">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1">
            <a:extLst>
              <a:ext uri="{FF2B5EF4-FFF2-40B4-BE49-F238E27FC236}">
                <a16:creationId xmlns:a16="http://schemas.microsoft.com/office/drawing/2014/main" id="{9999196D-AB94-55D1-8967-675DD4CFBFD0}"/>
              </a:ext>
            </a:extLst>
          </p:cNvPr>
          <p:cNvSpPr>
            <a:spLocks noGrp="1" noChangeArrowheads="1"/>
          </p:cNvSpPr>
          <p:nvPr>
            <p:ph idx="1"/>
          </p:nvPr>
        </p:nvSpPr>
        <p:spPr bwMode="auto">
          <a:xfrm>
            <a:off x="369824" y="2357120"/>
            <a:ext cx="5218176" cy="432816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62500" lnSpcReduction="20000"/>
          </a:bodyPr>
          <a:lstStyle/>
          <a:p>
            <a:pPr marL="0" marR="0" lvl="0" indent="0" defTabSz="914400" rtl="0" eaLnBrk="0" fontAlgn="base" latinLnBrk="0" hangingPunct="0">
              <a:spcBef>
                <a:spcPct val="0"/>
              </a:spcBef>
              <a:spcAft>
                <a:spcPts val="600"/>
              </a:spcAft>
              <a:buClrTx/>
              <a:buSzTx/>
              <a:buFontTx/>
              <a:buChar char="•"/>
              <a:tabLst/>
            </a:pPr>
            <a:r>
              <a:rPr kumimoji="0" lang="tr-TR" altLang="tr-TR" sz="2200" b="1" i="0" u="none" strike="noStrike" cap="none" normalizeH="0" baseline="0" dirty="0" err="1">
                <a:ln>
                  <a:noFill/>
                </a:ln>
                <a:effectLst/>
                <a:latin typeface="Arial" panose="020B0604020202020204" pitchFamily="34" charset="0"/>
              </a:rPr>
              <a:t>Challenging</a:t>
            </a:r>
            <a:r>
              <a:rPr kumimoji="0" lang="tr-TR" altLang="tr-TR" sz="2200" b="1" i="0" u="none" strike="noStrike" cap="none" normalizeH="0" baseline="0" dirty="0">
                <a:ln>
                  <a:noFill/>
                </a:ln>
                <a:effectLst/>
                <a:latin typeface="Arial" panose="020B0604020202020204" pitchFamily="34" charset="0"/>
              </a:rPr>
              <a:t> </a:t>
            </a:r>
            <a:r>
              <a:rPr kumimoji="0" lang="tr-TR" altLang="tr-TR" sz="2200" b="1" i="0" u="none" strike="noStrike" cap="none" normalizeH="0" baseline="0" dirty="0" err="1">
                <a:ln>
                  <a:noFill/>
                </a:ln>
                <a:effectLst/>
                <a:latin typeface="Arial" panose="020B0604020202020204" pitchFamily="34" charset="0"/>
              </a:rPr>
              <a:t>Example</a:t>
            </a:r>
            <a:r>
              <a:rPr kumimoji="0" lang="tr-TR" altLang="tr-TR" sz="2200" b="1" i="0" u="none" strike="noStrike" cap="none" normalizeH="0" baseline="0" dirty="0">
                <a:ln>
                  <a:noFill/>
                </a:ln>
                <a:effectLst/>
                <a:latin typeface="Arial" panose="020B0604020202020204" pitchFamily="34" charset="0"/>
              </a:rPr>
              <a:t>:</a:t>
            </a:r>
            <a:r>
              <a:rPr kumimoji="0" lang="tr-TR" altLang="tr-TR" sz="22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lnSpc>
                <a:spcPct val="120000"/>
              </a:lnSpc>
              <a:spcBef>
                <a:spcPct val="0"/>
              </a:spcBef>
              <a:spcAft>
                <a:spcPts val="600"/>
              </a:spcAft>
              <a:buClrTx/>
              <a:buSzTx/>
              <a:buFontTx/>
              <a:buChar char="•"/>
              <a:tabLst/>
            </a:pPr>
            <a:r>
              <a:rPr kumimoji="0" lang="en-US" altLang="tr-TR" sz="1900" b="0" u="none" strike="noStrike" cap="none" normalizeH="0" baseline="0" dirty="0">
                <a:ln>
                  <a:noFill/>
                </a:ln>
                <a:effectLst/>
                <a:latin typeface="Arial" panose="020B0604020202020204" pitchFamily="34" charset="0"/>
              </a:rPr>
              <a:t>The model can find it hard to accurately count people in scenes with </a:t>
            </a:r>
            <a:r>
              <a:rPr kumimoji="0" lang="en-US" altLang="tr-TR" sz="1900" b="1" u="none" strike="noStrike" cap="none" normalizeH="0" baseline="0" dirty="0">
                <a:ln>
                  <a:noFill/>
                </a:ln>
                <a:effectLst/>
                <a:latin typeface="Arial" panose="020B0604020202020204" pitchFamily="34" charset="0"/>
              </a:rPr>
              <a:t>very high density and where people overlap a lot</a:t>
            </a:r>
            <a:r>
              <a:rPr kumimoji="0" lang="en-US" altLang="tr-TR" sz="1900" b="0" u="none" strike="noStrike" cap="none" normalizeH="0" baseline="0" dirty="0">
                <a:ln>
                  <a:noFill/>
                </a:ln>
                <a:effectLst/>
                <a:latin typeface="Arial" panose="020B0604020202020204" pitchFamily="34" charset="0"/>
              </a:rPr>
              <a:t>, like in this example</a:t>
            </a:r>
            <a:r>
              <a:rPr kumimoji="0" lang="tr-TR" altLang="tr-TR" sz="1900" b="0" u="none" strike="noStrike" cap="none" normalizeH="0" baseline="0" dirty="0">
                <a:ln>
                  <a:noFill/>
                </a:ln>
                <a:effectLst/>
                <a:latin typeface="Arial" panose="020B0604020202020204" pitchFamily="34" charset="0"/>
              </a:rPr>
              <a:t>.</a:t>
            </a:r>
          </a:p>
          <a:p>
            <a:pPr marL="0" marR="0" lvl="0" indent="0" defTabSz="914400" rtl="0" eaLnBrk="0" fontAlgn="base" latinLnBrk="0" hangingPunct="0">
              <a:lnSpc>
                <a:spcPct val="120000"/>
              </a:lnSpc>
              <a:spcBef>
                <a:spcPct val="0"/>
              </a:spcBef>
              <a:spcAft>
                <a:spcPts val="600"/>
              </a:spcAft>
              <a:buClrTx/>
              <a:buSzTx/>
              <a:buFontTx/>
              <a:buChar char="•"/>
              <a:tabLst/>
            </a:pPr>
            <a:r>
              <a:rPr kumimoji="0" lang="en-US" altLang="tr-TR" sz="1900" b="0" u="none" strike="noStrike" cap="none" normalizeH="0" baseline="0" dirty="0">
                <a:ln>
                  <a:noFill/>
                </a:ln>
                <a:effectLst/>
                <a:latin typeface="Arial" panose="020B0604020202020204" pitchFamily="34" charset="0"/>
              </a:rPr>
              <a:t>Although the predicted density map generally shows the crowd's distribution, it </a:t>
            </a:r>
            <a:r>
              <a:rPr kumimoji="0" lang="en-US" altLang="tr-TR" sz="1900" b="1" u="none" strike="noStrike" cap="none" normalizeH="0" baseline="0" dirty="0">
                <a:ln>
                  <a:noFill/>
                </a:ln>
                <a:effectLst/>
                <a:latin typeface="Arial" panose="020B0604020202020204" pitchFamily="34" charset="0"/>
              </a:rPr>
              <a:t>underestimated the count </a:t>
            </a:r>
            <a:r>
              <a:rPr kumimoji="0" lang="en-US" altLang="tr-TR" sz="1900" b="0" u="none" strike="noStrike" cap="none" normalizeH="0" baseline="0" dirty="0">
                <a:ln>
                  <a:noFill/>
                </a:ln>
                <a:effectLst/>
                <a:latin typeface="Arial" panose="020B0604020202020204" pitchFamily="34" charset="0"/>
              </a:rPr>
              <a:t>compared to the real number. This might be because it's difficult to tell individual people apart in very crowded areas</a:t>
            </a:r>
            <a:r>
              <a:rPr kumimoji="0" lang="tr-TR" altLang="tr-TR" sz="1900" b="0" u="none" strike="noStrike" cap="none" normalizeH="0" baseline="0" dirty="0">
                <a:ln>
                  <a:noFill/>
                </a:ln>
                <a:effectLst/>
                <a:latin typeface="Arial" panose="020B0604020202020204" pitchFamily="34" charset="0"/>
              </a:rPr>
              <a:t>.</a:t>
            </a:r>
          </a:p>
          <a:p>
            <a:pPr marL="0" marR="0" lvl="0" indent="0" defTabSz="914400" rtl="0" eaLnBrk="0" fontAlgn="base" latinLnBrk="0" hangingPunct="0">
              <a:spcBef>
                <a:spcPct val="0"/>
              </a:spcBef>
              <a:spcAft>
                <a:spcPts val="600"/>
              </a:spcAft>
              <a:buClrTx/>
              <a:buSzTx/>
              <a:buNone/>
              <a:tabLst/>
            </a:pPr>
            <a:endParaRPr kumimoji="0" lang="tr-TR" altLang="tr-TR" sz="1800" b="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tr-TR" altLang="tr-TR" sz="2200" b="1" i="0" u="none" strike="noStrike" cap="none" normalizeH="0" baseline="0" dirty="0" err="1">
                <a:ln>
                  <a:noFill/>
                </a:ln>
                <a:effectLst/>
                <a:latin typeface="Arial" panose="020B0604020202020204" pitchFamily="34" charset="0"/>
              </a:rPr>
              <a:t>Smoothing</a:t>
            </a:r>
            <a:r>
              <a:rPr kumimoji="0" lang="tr-TR" altLang="tr-TR" sz="2200" b="1" i="0" u="none" strike="noStrike" cap="none" normalizeH="0" baseline="0" dirty="0">
                <a:ln>
                  <a:noFill/>
                </a:ln>
                <a:effectLst/>
                <a:latin typeface="Arial" panose="020B0604020202020204" pitchFamily="34" charset="0"/>
              </a:rPr>
              <a:t> Analysis:</a:t>
            </a:r>
            <a:r>
              <a:rPr kumimoji="0" lang="tr-TR" altLang="tr-TR" sz="2200" b="0" i="0" u="none" strike="noStrike" cap="none" normalizeH="0" baseline="0" dirty="0">
                <a:ln>
                  <a:noFill/>
                </a:ln>
                <a:effectLst/>
                <a:latin typeface="Arial" panose="020B0604020202020204" pitchFamily="34" charset="0"/>
              </a:rPr>
              <a:t> </a:t>
            </a:r>
          </a:p>
          <a:p>
            <a:pPr marL="0" indent="0" eaLnBrk="0" fontAlgn="base" hangingPunct="0">
              <a:lnSpc>
                <a:spcPct val="120000"/>
              </a:lnSpc>
              <a:spcBef>
                <a:spcPct val="0"/>
              </a:spcBef>
              <a:spcAft>
                <a:spcPts val="600"/>
              </a:spcAft>
              <a:buFontTx/>
              <a:buChar char="•"/>
            </a:pPr>
            <a:r>
              <a:rPr lang="en-US" altLang="tr-TR" sz="1900" dirty="0">
                <a:latin typeface="Arial" panose="020B0604020202020204" pitchFamily="34" charset="0"/>
              </a:rPr>
              <a:t>Using a Gaussian filter to improve the visual quality of raw predictions</a:t>
            </a:r>
            <a:r>
              <a:rPr lang="tr-TR" altLang="tr-TR" sz="1900" dirty="0">
                <a:latin typeface="Arial" panose="020B0604020202020204" pitchFamily="34" charset="0"/>
              </a:rPr>
              <a:t>. </a:t>
            </a:r>
          </a:p>
          <a:p>
            <a:pPr marL="0" indent="0" eaLnBrk="0" fontAlgn="base" hangingPunct="0">
              <a:lnSpc>
                <a:spcPct val="120000"/>
              </a:lnSpc>
              <a:spcBef>
                <a:spcPct val="0"/>
              </a:spcBef>
              <a:spcAft>
                <a:spcPts val="600"/>
              </a:spcAft>
              <a:buFontTx/>
              <a:buChar char="•"/>
            </a:pPr>
            <a:r>
              <a:rPr lang="en-US" altLang="tr-TR" sz="1900" dirty="0">
                <a:latin typeface="Arial" panose="020B0604020202020204" pitchFamily="34" charset="0"/>
              </a:rPr>
              <a:t>The model's raw (basic) density map predictions can be made visually better by smoothing them with a Gaussian filter</a:t>
            </a:r>
            <a:r>
              <a:rPr lang="tr-TR" altLang="tr-TR" sz="1900" dirty="0">
                <a:latin typeface="Arial" panose="020B0604020202020204" pitchFamily="34" charset="0"/>
              </a:rPr>
              <a:t>.</a:t>
            </a:r>
          </a:p>
          <a:p>
            <a:pPr marL="0" indent="0" eaLnBrk="0" fontAlgn="base" hangingPunct="0">
              <a:lnSpc>
                <a:spcPct val="120000"/>
              </a:lnSpc>
              <a:spcBef>
                <a:spcPct val="0"/>
              </a:spcBef>
              <a:spcAft>
                <a:spcPts val="600"/>
              </a:spcAft>
              <a:buFontTx/>
              <a:buChar char="•"/>
            </a:pPr>
            <a:r>
              <a:rPr lang="en-US" altLang="tr-TR" sz="1900" dirty="0">
                <a:latin typeface="Arial" panose="020B0604020202020204" pitchFamily="34" charset="0"/>
              </a:rPr>
              <a:t>Different sigma values affect the predicted number of people. In this example, small sigma values (like 0.5, 1.0) made the predicted count closer to the real count, while higher sigma values could give different results.</a:t>
            </a:r>
            <a:endParaRPr lang="tr-TR" altLang="tr-TR" sz="1900" dirty="0">
              <a:latin typeface="Arial" panose="020B0604020202020204" pitchFamily="34" charset="0"/>
            </a:endParaRPr>
          </a:p>
          <a:p>
            <a:pPr marL="0" indent="0" eaLnBrk="0" fontAlgn="base" hangingPunct="0">
              <a:lnSpc>
                <a:spcPct val="120000"/>
              </a:lnSpc>
              <a:spcBef>
                <a:spcPct val="0"/>
              </a:spcBef>
              <a:spcAft>
                <a:spcPts val="600"/>
              </a:spcAft>
              <a:buFontTx/>
              <a:buChar char="•"/>
            </a:pPr>
            <a:r>
              <a:rPr lang="en-US" altLang="tr-TR" sz="1900" dirty="0">
                <a:latin typeface="Arial" panose="020B0604020202020204" pitchFamily="34" charset="0"/>
              </a:rPr>
              <a:t>The best sigma value can change depending on the dataset and how the model's output looks; this is a parameter that can be adjusted as a final (post-processing) step</a:t>
            </a:r>
            <a:r>
              <a:rPr lang="tr-TR" altLang="tr-TR" sz="1900" dirty="0">
                <a:latin typeface="Arial" panose="020B0604020202020204" pitchFamily="34" charset="0"/>
              </a:rPr>
              <a:t>.</a:t>
            </a:r>
          </a:p>
        </p:txBody>
      </p:sp>
      <p:pic>
        <p:nvPicPr>
          <p:cNvPr id="6" name="Resim 5" descr="ekran görüntüsü içeren bir resim&#10;&#10;Yapay zeka tarafından oluşturulan içerik yanlış olabilir.">
            <a:extLst>
              <a:ext uri="{FF2B5EF4-FFF2-40B4-BE49-F238E27FC236}">
                <a16:creationId xmlns:a16="http://schemas.microsoft.com/office/drawing/2014/main" id="{7AAEA3D7-12D7-A5DC-70DE-D8D8812A69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3288" y="727364"/>
            <a:ext cx="6393835" cy="2454748"/>
          </a:xfrm>
          <a:prstGeom prst="rect">
            <a:avLst/>
          </a:prstGeom>
        </p:spPr>
      </p:pic>
      <p:pic>
        <p:nvPicPr>
          <p:cNvPr id="8" name="Resim 7" descr="ekran görüntüsü içeren bir resim&#10;&#10;Yapay zeka tarafından oluşturulan içerik yanlış olabilir.">
            <a:extLst>
              <a:ext uri="{FF2B5EF4-FFF2-40B4-BE49-F238E27FC236}">
                <a16:creationId xmlns:a16="http://schemas.microsoft.com/office/drawing/2014/main" id="{7ED8EC33-ABFC-9CFA-976E-4B36EB91EC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3288" y="3550082"/>
            <a:ext cx="6393836" cy="2454748"/>
          </a:xfrm>
          <a:prstGeom prst="rect">
            <a:avLst/>
          </a:prstGeom>
        </p:spPr>
      </p:pic>
    </p:spTree>
    <p:extLst>
      <p:ext uri="{BB962C8B-B14F-4D97-AF65-F5344CB8AC3E}">
        <p14:creationId xmlns:p14="http://schemas.microsoft.com/office/powerpoint/2010/main" val="2378946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F511EB0-BCA7-6C9D-CE63-CEBAF4555B75}"/>
              </a:ext>
            </a:extLst>
          </p:cNvPr>
          <p:cNvSpPr>
            <a:spLocks noGrp="1"/>
          </p:cNvSpPr>
          <p:nvPr>
            <p:ph type="title"/>
          </p:nvPr>
        </p:nvSpPr>
        <p:spPr/>
        <p:txBody>
          <a:bodyPr/>
          <a:lstStyle/>
          <a:p>
            <a:r>
              <a:rPr lang="tr-TR" dirty="0"/>
              <a:t>Meeting Project </a:t>
            </a:r>
            <a:r>
              <a:rPr lang="tr-TR" dirty="0" err="1"/>
              <a:t>Requirements</a:t>
            </a:r>
            <a:endParaRPr lang="tr-TR" dirty="0"/>
          </a:p>
        </p:txBody>
      </p:sp>
      <p:graphicFrame>
        <p:nvGraphicFramePr>
          <p:cNvPr id="18" name="Rectangle 1">
            <a:extLst>
              <a:ext uri="{FF2B5EF4-FFF2-40B4-BE49-F238E27FC236}">
                <a16:creationId xmlns:a16="http://schemas.microsoft.com/office/drawing/2014/main" id="{133F0B9E-27BF-3F24-4101-64CA2363A370}"/>
              </a:ext>
            </a:extLst>
          </p:cNvPr>
          <p:cNvGraphicFramePr>
            <a:graphicFrameLocks noGrp="1"/>
          </p:cNvGraphicFramePr>
          <p:nvPr>
            <p:ph idx="1"/>
            <p:extLst>
              <p:ext uri="{D42A27DB-BD31-4B8C-83A1-F6EECF244321}">
                <p14:modId xmlns:p14="http://schemas.microsoft.com/office/powerpoint/2010/main" val="18987831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48623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BA0F39B7-DA55-DBA8-18AA-F3DCB0E1760B}"/>
              </a:ext>
            </a:extLst>
          </p:cNvPr>
          <p:cNvSpPr>
            <a:spLocks noGrp="1"/>
          </p:cNvSpPr>
          <p:nvPr>
            <p:ph type="title"/>
          </p:nvPr>
        </p:nvSpPr>
        <p:spPr>
          <a:xfrm>
            <a:off x="1115568" y="548640"/>
            <a:ext cx="10168128" cy="1179576"/>
          </a:xfrm>
        </p:spPr>
        <p:txBody>
          <a:bodyPr>
            <a:normAutofit/>
          </a:bodyPr>
          <a:lstStyle/>
          <a:p>
            <a:r>
              <a:rPr lang="tr-TR" sz="4000" dirty="0"/>
              <a:t>Project </a:t>
            </a:r>
            <a:r>
              <a:rPr lang="tr-TR" sz="4000" dirty="0" err="1"/>
              <a:t>Review</a:t>
            </a:r>
            <a:endParaRPr lang="tr-TR" sz="4000" dirty="0"/>
          </a:p>
        </p:txBody>
      </p:sp>
      <p:sp>
        <p:nvSpPr>
          <p:cNvPr id="15" name="Rectangle 14">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Rectangle 1">
            <a:extLst>
              <a:ext uri="{FF2B5EF4-FFF2-40B4-BE49-F238E27FC236}">
                <a16:creationId xmlns:a16="http://schemas.microsoft.com/office/drawing/2014/main" id="{C89DA295-3F16-3232-F463-FF9F91A42DEC}"/>
              </a:ext>
            </a:extLst>
          </p:cNvPr>
          <p:cNvSpPr>
            <a:spLocks noGrp="1" noChangeArrowheads="1"/>
          </p:cNvSpPr>
          <p:nvPr>
            <p:ph idx="1"/>
          </p:nvPr>
        </p:nvSpPr>
        <p:spPr bwMode="auto">
          <a:xfrm>
            <a:off x="792480" y="2177803"/>
            <a:ext cx="10491216" cy="45212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a:ln>
                  <a:noFill/>
                </a:ln>
                <a:effectLst/>
                <a:latin typeface="Arial" panose="020B0604020202020204" pitchFamily="34" charset="0"/>
              </a:rPr>
              <a:t>Main </a:t>
            </a:r>
            <a:r>
              <a:rPr kumimoji="0" lang="tr-TR" altLang="tr-TR" sz="1600" b="1" i="0" u="none" strike="noStrike" cap="none" normalizeH="0" baseline="0" dirty="0" err="1">
                <a:ln>
                  <a:noFill/>
                </a:ln>
                <a:effectLst/>
                <a:latin typeface="Arial" panose="020B0604020202020204" pitchFamily="34" charset="0"/>
              </a:rPr>
              <a:t>Findings</a:t>
            </a:r>
            <a:r>
              <a:rPr kumimoji="0" lang="tr-TR" altLang="tr-TR" sz="1600" b="1" i="0" u="none" strike="noStrike" cap="none" normalizeH="0" baseline="0" dirty="0">
                <a:ln>
                  <a:noFill/>
                </a:ln>
                <a:effectLst/>
                <a:latin typeface="Arial" panose="020B0604020202020204" pitchFamily="34" charset="0"/>
              </a:rPr>
              <a:t> </a:t>
            </a:r>
            <a:r>
              <a:rPr kumimoji="0" lang="tr-TR" altLang="tr-TR" sz="1600" b="1" i="0" u="none" strike="noStrike" cap="none" normalizeH="0" baseline="0" dirty="0" err="1">
                <a:ln>
                  <a:noFill/>
                </a:ln>
                <a:effectLst/>
                <a:latin typeface="Arial" panose="020B0604020202020204" pitchFamily="34" charset="0"/>
              </a:rPr>
              <a:t>and</a:t>
            </a:r>
            <a:r>
              <a:rPr kumimoji="0" lang="tr-TR" altLang="tr-TR" sz="1600" b="1" i="0" u="none" strike="noStrike" cap="none" normalizeH="0" baseline="0" dirty="0">
                <a:ln>
                  <a:noFill/>
                </a:ln>
                <a:effectLst/>
                <a:latin typeface="Arial" panose="020B0604020202020204" pitchFamily="34" charset="0"/>
              </a:rPr>
              <a:t> </a:t>
            </a:r>
            <a:r>
              <a:rPr kumimoji="0" lang="tr-TR" altLang="tr-TR" sz="1600" b="1" i="0" u="none" strike="noStrike" cap="none" normalizeH="0" baseline="0" dirty="0" err="1">
                <a:ln>
                  <a:noFill/>
                </a:ln>
                <a:effectLst/>
                <a:latin typeface="Arial" panose="020B0604020202020204" pitchFamily="34" charset="0"/>
              </a:rPr>
              <a:t>Achievements</a:t>
            </a:r>
            <a:r>
              <a:rPr kumimoji="0" lang="tr-TR" altLang="tr-TR" sz="1600" b="1" i="0" u="none" strike="noStrike" cap="none" normalizeH="0" baseline="0" dirty="0">
                <a:ln>
                  <a:noFill/>
                </a:ln>
                <a:effectLst/>
                <a:latin typeface="Arial" panose="020B0604020202020204" pitchFamily="34" charset="0"/>
              </a:rPr>
              <a:t>:</a:t>
            </a:r>
            <a:r>
              <a:rPr kumimoji="0" lang="tr-TR" altLang="tr-TR" sz="16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en-US" altLang="tr-TR" sz="1600" b="0" i="0" u="none" strike="noStrike" cap="none" normalizeH="0" baseline="0" dirty="0">
                <a:ln>
                  <a:noFill/>
                </a:ln>
                <a:effectLst/>
                <a:latin typeface="Arial" panose="020B0604020202020204" pitchFamily="34" charset="0"/>
              </a:rPr>
              <a:t>Successfully applied the method of crowd density estimation using CNNs and heatmap regression</a:t>
            </a:r>
            <a:r>
              <a:rPr kumimoji="0" lang="tr-TR" altLang="tr-TR" sz="16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en-US" altLang="tr-TR" sz="1600" b="1" i="0" u="none" strike="noStrike" cap="none" normalizeH="0" baseline="0" dirty="0">
                <a:ln>
                  <a:noFill/>
                </a:ln>
                <a:effectLst/>
                <a:latin typeface="Arial Unicode MS"/>
              </a:rPr>
              <a:t>Most Important Achievement: </a:t>
            </a:r>
            <a:r>
              <a:rPr kumimoji="0" lang="en-US" altLang="tr-TR" sz="1600" b="0" i="0" u="none" strike="noStrike" cap="none" normalizeH="0" baseline="0" dirty="0">
                <a:ln>
                  <a:noFill/>
                </a:ln>
                <a:effectLst/>
                <a:latin typeface="Arial Unicode MS"/>
              </a:rPr>
              <a:t>We successfully used transfer learning (VGG16) and a U-Net like model with heatmap regression to get meaningful results (MAE: 146.65) for crowd density estimation on the challenging </a:t>
            </a:r>
            <a:r>
              <a:rPr kumimoji="0" lang="en-US" altLang="tr-TR" sz="1600" b="0" i="0" u="none" strike="noStrike" cap="none" normalizeH="0" baseline="0" dirty="0" err="1">
                <a:ln>
                  <a:noFill/>
                </a:ln>
                <a:effectLst/>
                <a:latin typeface="Arial Unicode MS"/>
              </a:rPr>
              <a:t>ShanghaiTech</a:t>
            </a:r>
            <a:r>
              <a:rPr kumimoji="0" lang="en-US" altLang="tr-TR" sz="1600" b="0" i="0" u="none" strike="noStrike" cap="none" normalizeH="0" baseline="0" dirty="0">
                <a:ln>
                  <a:noFill/>
                </a:ln>
                <a:effectLst/>
                <a:latin typeface="Arial Unicode MS"/>
              </a:rPr>
              <a:t> Part A dataset</a:t>
            </a:r>
            <a:r>
              <a:rPr kumimoji="0" lang="tr-TR" altLang="tr-TR" sz="1600" b="0" i="0" u="none" strike="noStrike" cap="none" normalizeH="0" baseline="0" dirty="0">
                <a:ln>
                  <a:noFill/>
                </a:ln>
                <a:effectLst/>
                <a:latin typeface="Arial Unicode MS"/>
              </a:rPr>
              <a:t>.</a:t>
            </a:r>
          </a:p>
          <a:p>
            <a:pPr marL="0" marR="0" lvl="0" indent="0" defTabSz="914400" rtl="0" eaLnBrk="0" fontAlgn="base" latinLnBrk="0" hangingPunct="0">
              <a:spcBef>
                <a:spcPct val="0"/>
              </a:spcBef>
              <a:spcAft>
                <a:spcPts val="600"/>
              </a:spcAft>
              <a:buClrTx/>
              <a:buSzTx/>
              <a:buFontTx/>
              <a:buChar char="•"/>
              <a:tabLst/>
            </a:pPr>
            <a:r>
              <a:rPr kumimoji="0" lang="en-US" altLang="tr-TR" sz="1600" b="1" i="0" u="none" strike="noStrike" cap="none" normalizeH="0" baseline="0" dirty="0">
                <a:ln>
                  <a:noFill/>
                </a:ln>
                <a:effectLst/>
                <a:latin typeface="Arial Unicode MS"/>
              </a:rPr>
              <a:t>Most Important Thing Learned: </a:t>
            </a:r>
            <a:r>
              <a:rPr kumimoji="0" lang="en-US" altLang="tr-TR" sz="1600" b="0" i="0" u="none" strike="noStrike" cap="none" normalizeH="0" baseline="0" dirty="0">
                <a:ln>
                  <a:noFill/>
                </a:ln>
                <a:effectLst/>
                <a:latin typeface="Arial Unicode MS"/>
              </a:rPr>
              <a:t>We gained practical experience in completing an end-to-end deep learning project. This included preparing data, data augmentation, choosing a suitable loss function, and evaluating the model, and we saw how these parts affect the model's performance</a:t>
            </a:r>
            <a:r>
              <a:rPr kumimoji="0" lang="tr-TR" altLang="tr-TR" sz="1600" b="0" i="0" u="none" strike="noStrike" cap="none" normalizeH="0" baseline="0" dirty="0">
                <a:ln>
                  <a:noFill/>
                </a:ln>
                <a:effectLst/>
                <a:latin typeface="Arial Unicode MS"/>
              </a:rPr>
              <a:t>.</a:t>
            </a:r>
          </a:p>
          <a:p>
            <a:pPr marL="0" marR="0" lvl="0" indent="0"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err="1">
                <a:ln>
                  <a:noFill/>
                </a:ln>
                <a:effectLst/>
                <a:latin typeface="Arial" panose="020B0604020202020204" pitchFamily="34" charset="0"/>
              </a:rPr>
              <a:t>Challenges</a:t>
            </a:r>
            <a:r>
              <a:rPr kumimoji="0" lang="tr-TR" altLang="tr-TR" sz="1600" b="1" i="0" u="none" strike="noStrike" cap="none" normalizeH="0" baseline="0" dirty="0">
                <a:ln>
                  <a:noFill/>
                </a:ln>
                <a:effectLst/>
                <a:latin typeface="Arial" panose="020B0604020202020204" pitchFamily="34" charset="0"/>
              </a:rPr>
              <a:t> </a:t>
            </a:r>
            <a:r>
              <a:rPr kumimoji="0" lang="tr-TR" altLang="tr-TR" sz="1600" b="1" i="0" u="none" strike="noStrike" cap="none" normalizeH="0" baseline="0" dirty="0" err="1">
                <a:ln>
                  <a:noFill/>
                </a:ln>
                <a:effectLst/>
                <a:latin typeface="Arial" panose="020B0604020202020204" pitchFamily="34" charset="0"/>
              </a:rPr>
              <a:t>and</a:t>
            </a:r>
            <a:r>
              <a:rPr kumimoji="0" lang="tr-TR" altLang="tr-TR" sz="1600" b="1" i="0" u="none" strike="noStrike" cap="none" normalizeH="0" baseline="0" dirty="0">
                <a:ln>
                  <a:noFill/>
                </a:ln>
                <a:effectLst/>
                <a:latin typeface="Arial" panose="020B0604020202020204" pitchFamily="34" charset="0"/>
              </a:rPr>
              <a:t> </a:t>
            </a:r>
            <a:r>
              <a:rPr kumimoji="0" lang="tr-TR" altLang="tr-TR" sz="1600" b="1" i="0" u="none" strike="noStrike" cap="none" normalizeH="0" baseline="0" dirty="0" err="1">
                <a:ln>
                  <a:noFill/>
                </a:ln>
                <a:effectLst/>
                <a:latin typeface="Arial" panose="020B0604020202020204" pitchFamily="34" charset="0"/>
              </a:rPr>
              <a:t>Limitations</a:t>
            </a:r>
            <a:r>
              <a:rPr kumimoji="0" lang="tr-TR" altLang="tr-TR" sz="1600" b="1" i="0" u="none" strike="noStrike" cap="none" normalizeH="0" baseline="0" dirty="0">
                <a:ln>
                  <a:noFill/>
                </a:ln>
                <a:effectLst/>
                <a:latin typeface="Arial" panose="020B0604020202020204" pitchFamily="34" charset="0"/>
              </a:rPr>
              <a:t> </a:t>
            </a:r>
            <a:r>
              <a:rPr kumimoji="0" lang="tr-TR" altLang="tr-TR" sz="1600" b="1" i="0" u="none" strike="noStrike" cap="none" normalizeH="0" baseline="0" dirty="0" err="1">
                <a:ln>
                  <a:noFill/>
                </a:ln>
                <a:effectLst/>
                <a:latin typeface="Arial" panose="020B0604020202020204" pitchFamily="34" charset="0"/>
              </a:rPr>
              <a:t>Faced</a:t>
            </a:r>
            <a:r>
              <a:rPr kumimoji="0" lang="tr-TR" altLang="tr-TR" sz="1600" b="1" i="0" u="none" strike="noStrike" cap="none" normalizeH="0" baseline="0" dirty="0">
                <a:ln>
                  <a:noFill/>
                </a:ln>
                <a:effectLst/>
                <a:latin typeface="Arial" panose="020B0604020202020204" pitchFamily="34" charset="0"/>
              </a:rPr>
              <a:t>:</a:t>
            </a:r>
            <a:r>
              <a:rPr kumimoji="0" lang="tr-TR" altLang="tr-TR" sz="16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en-US" altLang="tr-TR" sz="1600" b="0" i="0" u="none" strike="noStrike" cap="none" normalizeH="0" baseline="0" dirty="0">
                <a:ln>
                  <a:noFill/>
                </a:ln>
                <a:effectLst/>
                <a:latin typeface="Arial" panose="020B0604020202020204" pitchFamily="34" charset="0"/>
              </a:rPr>
              <a:t>Making the model work well in different scenarios (generalization).</a:t>
            </a:r>
            <a:endParaRPr kumimoji="0" lang="tr-TR" altLang="tr-TR"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600" b="0" i="0" u="none" strike="noStrike" cap="none" normalizeH="0" baseline="0" dirty="0">
                <a:ln>
                  <a:noFill/>
                </a:ln>
                <a:effectLst/>
                <a:latin typeface="Arial" panose="020B0604020202020204" pitchFamily="34" charset="0"/>
              </a:rPr>
              <a:t>Accuracy in very crowded situations</a:t>
            </a:r>
            <a:r>
              <a:rPr kumimoji="0" lang="tr-TR" altLang="tr-TR" sz="16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err="1">
                <a:ln>
                  <a:noFill/>
                </a:ln>
                <a:effectLst/>
                <a:latin typeface="Arial" panose="020B0604020202020204" pitchFamily="34" charset="0"/>
              </a:rPr>
              <a:t>Potential</a:t>
            </a:r>
            <a:r>
              <a:rPr kumimoji="0" lang="tr-TR" altLang="tr-TR" sz="1600" b="1" i="0" u="none" strike="noStrike" cap="none" normalizeH="0" baseline="0" dirty="0">
                <a:ln>
                  <a:noFill/>
                </a:ln>
                <a:effectLst/>
                <a:latin typeface="Arial" panose="020B0604020202020204" pitchFamily="34" charset="0"/>
              </a:rPr>
              <a:t> </a:t>
            </a:r>
            <a:r>
              <a:rPr kumimoji="0" lang="tr-TR" altLang="tr-TR" sz="1600" b="1" i="0" u="none" strike="noStrike" cap="none" normalizeH="0" baseline="0" dirty="0" err="1">
                <a:ln>
                  <a:noFill/>
                </a:ln>
                <a:effectLst/>
                <a:latin typeface="Arial" panose="020B0604020202020204" pitchFamily="34" charset="0"/>
              </a:rPr>
              <a:t>Improvements</a:t>
            </a:r>
            <a:r>
              <a:rPr kumimoji="0" lang="tr-TR" altLang="tr-TR" sz="1600" b="1" i="0" u="none" strike="noStrike" cap="none" normalizeH="0" baseline="0" dirty="0">
                <a:ln>
                  <a:noFill/>
                </a:ln>
                <a:effectLst/>
                <a:latin typeface="Arial" panose="020B0604020202020204" pitchFamily="34" charset="0"/>
              </a:rPr>
              <a:t>:</a:t>
            </a:r>
            <a:r>
              <a:rPr kumimoji="0" lang="tr-TR" altLang="tr-TR" sz="16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en-US" altLang="tr-TR" sz="1600" b="0" i="0" u="none" strike="noStrike" cap="none" normalizeH="0" baseline="0" dirty="0">
                <a:ln>
                  <a:noFill/>
                </a:ln>
                <a:effectLst/>
                <a:latin typeface="Arial" panose="020B0604020202020204" pitchFamily="34" charset="0"/>
              </a:rPr>
              <a:t>Trying more advanced/specialized CNN models.</a:t>
            </a:r>
            <a:endParaRPr kumimoji="0" lang="tr-TR" altLang="tr-TR"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600" b="0" i="0" u="none" strike="noStrike" cap="none" normalizeH="0" baseline="0" dirty="0">
                <a:ln>
                  <a:noFill/>
                </a:ln>
                <a:effectLst/>
                <a:latin typeface="Arial" panose="020B0604020202020204" pitchFamily="34" charset="0"/>
              </a:rPr>
              <a:t>Training with more varied datasets</a:t>
            </a:r>
            <a:r>
              <a:rPr kumimoji="0" lang="tr-TR" altLang="tr-TR" sz="16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tr-TR" altLang="tr-TR" sz="1600" b="0" i="0" u="none" strike="noStrike" cap="none" normalizeH="0" baseline="0" dirty="0" err="1">
                <a:ln>
                  <a:noFill/>
                </a:ln>
                <a:effectLst/>
                <a:latin typeface="Arial" panose="020B0604020202020204" pitchFamily="34" charset="0"/>
              </a:rPr>
              <a:t>Integrating</a:t>
            </a:r>
            <a:r>
              <a:rPr kumimoji="0" lang="tr-TR" altLang="tr-TR" sz="1600" b="0" i="0" u="none" strike="noStrike" cap="none" normalizeH="0" baseline="0" dirty="0">
                <a:ln>
                  <a:noFill/>
                </a:ln>
                <a:effectLst/>
                <a:latin typeface="Arial" panose="020B0604020202020204" pitchFamily="34" charset="0"/>
              </a:rPr>
              <a:t> video </a:t>
            </a:r>
            <a:r>
              <a:rPr kumimoji="0" lang="tr-TR" altLang="tr-TR" sz="1600" b="0" i="0" u="none" strike="noStrike" cap="none" normalizeH="0" baseline="0" dirty="0" err="1">
                <a:ln>
                  <a:noFill/>
                </a:ln>
                <a:effectLst/>
                <a:latin typeface="Arial" panose="020B0604020202020204" pitchFamily="34" charset="0"/>
              </a:rPr>
              <a:t>analysis</a:t>
            </a:r>
            <a:r>
              <a:rPr kumimoji="0" lang="tr-TR" altLang="tr-TR" sz="1600" b="0" i="0" u="none" strike="noStrike" cap="none" normalizeH="0" baseline="0" dirty="0">
                <a:ln>
                  <a:noFill/>
                </a:ln>
                <a:effectLst/>
                <a:latin typeface="Arial" panose="020B0604020202020204" pitchFamily="34" charset="0"/>
              </a:rPr>
              <a:t>.</a:t>
            </a:r>
          </a:p>
        </p:txBody>
      </p:sp>
    </p:spTree>
    <p:extLst>
      <p:ext uri="{BB962C8B-B14F-4D97-AF65-F5344CB8AC3E}">
        <p14:creationId xmlns:p14="http://schemas.microsoft.com/office/powerpoint/2010/main" val="16087340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9">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59D07EF2-1E6A-ED81-9495-4860A80C23C4}"/>
              </a:ext>
            </a:extLst>
          </p:cNvPr>
          <p:cNvSpPr>
            <a:spLocks noGrp="1"/>
          </p:cNvSpPr>
          <p:nvPr>
            <p:ph type="title"/>
          </p:nvPr>
        </p:nvSpPr>
        <p:spPr>
          <a:xfrm>
            <a:off x="804672" y="802955"/>
            <a:ext cx="4977976" cy="1454051"/>
          </a:xfrm>
        </p:spPr>
        <p:txBody>
          <a:bodyPr>
            <a:normAutofit/>
          </a:bodyPr>
          <a:lstStyle/>
          <a:p>
            <a:r>
              <a:rPr lang="tr-TR" sz="3600" dirty="0" err="1">
                <a:solidFill>
                  <a:schemeClr val="tx2"/>
                </a:solidFill>
              </a:rPr>
              <a:t>Closing</a:t>
            </a:r>
            <a:endParaRPr lang="tr-TR" sz="3600" dirty="0">
              <a:solidFill>
                <a:schemeClr val="tx2"/>
              </a:solidFill>
            </a:endParaRPr>
          </a:p>
        </p:txBody>
      </p:sp>
      <p:sp>
        <p:nvSpPr>
          <p:cNvPr id="3" name="İçerik Yer Tutucusu 2">
            <a:extLst>
              <a:ext uri="{FF2B5EF4-FFF2-40B4-BE49-F238E27FC236}">
                <a16:creationId xmlns:a16="http://schemas.microsoft.com/office/drawing/2014/main" id="{A0333D12-299A-E01A-ADDF-E7995B665259}"/>
              </a:ext>
            </a:extLst>
          </p:cNvPr>
          <p:cNvSpPr>
            <a:spLocks noGrp="1"/>
          </p:cNvSpPr>
          <p:nvPr>
            <p:ph idx="1"/>
          </p:nvPr>
        </p:nvSpPr>
        <p:spPr>
          <a:xfrm>
            <a:off x="804672" y="2421682"/>
            <a:ext cx="4977578" cy="3639289"/>
          </a:xfrm>
        </p:spPr>
        <p:txBody>
          <a:bodyPr anchor="ctr">
            <a:normAutofit/>
          </a:bodyPr>
          <a:lstStyle/>
          <a:p>
            <a:r>
              <a:rPr lang="en-US" sz="1800" b="1" dirty="0">
                <a:solidFill>
                  <a:schemeClr val="tx2"/>
                </a:solidFill>
              </a:rPr>
              <a:t>Summary: </a:t>
            </a:r>
            <a:r>
              <a:rPr lang="en-US" sz="1800" dirty="0">
                <a:solidFill>
                  <a:schemeClr val="tx2"/>
                </a:solidFill>
              </a:rPr>
              <a:t>In this project, we successfully developed and tested a system for visual crowd density estimation using a VGG16-based CNN and heatmap regression. We got promising results on the </a:t>
            </a:r>
            <a:r>
              <a:rPr lang="en-US" sz="1800" dirty="0" err="1">
                <a:solidFill>
                  <a:schemeClr val="tx2"/>
                </a:solidFill>
              </a:rPr>
              <a:t>ShanghaiTech</a:t>
            </a:r>
            <a:r>
              <a:rPr lang="en-US" sz="1800" dirty="0">
                <a:solidFill>
                  <a:schemeClr val="tx2"/>
                </a:solidFill>
              </a:rPr>
              <a:t> dataset. This project was an important step in understanding the basics and practical uses of this topic.</a:t>
            </a:r>
            <a:endParaRPr lang="tr-TR" sz="1800" dirty="0">
              <a:solidFill>
                <a:schemeClr val="tx2"/>
              </a:solidFill>
            </a:endParaRPr>
          </a:p>
        </p:txBody>
      </p:sp>
      <p:grpSp>
        <p:nvGrpSpPr>
          <p:cNvPr id="30" name="Group 13">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15" name="Freeform: Shape 14">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Graphic 6" descr="Bar chart">
            <a:extLst>
              <a:ext uri="{FF2B5EF4-FFF2-40B4-BE49-F238E27FC236}">
                <a16:creationId xmlns:a16="http://schemas.microsoft.com/office/drawing/2014/main" id="{B9E63392-4B55-E5AF-FB8B-BF9C519276D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36172170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C7FFB757-829F-B527-69DD-49DFEB454887}"/>
              </a:ext>
            </a:extLst>
          </p:cNvPr>
          <p:cNvSpPr>
            <a:spLocks noGrp="1"/>
          </p:cNvSpPr>
          <p:nvPr>
            <p:ph type="title"/>
          </p:nvPr>
        </p:nvSpPr>
        <p:spPr>
          <a:xfrm>
            <a:off x="630936" y="640080"/>
            <a:ext cx="4818888" cy="1481328"/>
          </a:xfrm>
        </p:spPr>
        <p:txBody>
          <a:bodyPr anchor="b">
            <a:normAutofit/>
          </a:bodyPr>
          <a:lstStyle/>
          <a:p>
            <a:r>
              <a:rPr lang="tr-TR" sz="5000" dirty="0"/>
              <a:t>Project </a:t>
            </a:r>
            <a:r>
              <a:rPr lang="tr-TR" sz="5000" dirty="0" err="1"/>
              <a:t>Summary</a:t>
            </a:r>
            <a:r>
              <a:rPr lang="tr-TR" sz="5000" dirty="0"/>
              <a:t> </a:t>
            </a:r>
            <a:r>
              <a:rPr lang="tr-TR" sz="5000" dirty="0" err="1"/>
              <a:t>and</a:t>
            </a:r>
            <a:r>
              <a:rPr lang="tr-TR" sz="5000" dirty="0"/>
              <a:t> </a:t>
            </a:r>
            <a:r>
              <a:rPr lang="tr-TR" sz="5000" dirty="0" err="1"/>
              <a:t>Goals</a:t>
            </a:r>
            <a:endParaRPr lang="tr-TR" sz="5000" dirty="0"/>
          </a:p>
        </p:txBody>
      </p:sp>
      <p:sp>
        <p:nvSpPr>
          <p:cNvPr id="18"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1C881A24-7E79-2836-E3DB-9FF77E0C0A57}"/>
              </a:ext>
            </a:extLst>
          </p:cNvPr>
          <p:cNvSpPr>
            <a:spLocks noGrp="1" noChangeArrowheads="1"/>
          </p:cNvSpPr>
          <p:nvPr>
            <p:ph idx="1"/>
          </p:nvPr>
        </p:nvSpPr>
        <p:spPr bwMode="auto">
          <a:xfrm>
            <a:off x="630936" y="2660904"/>
            <a:ext cx="4818888" cy="354787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Char char="•"/>
              <a:tabLst/>
            </a:pPr>
            <a:r>
              <a:rPr kumimoji="0" lang="en-US" altLang="tr-TR" sz="1700" b="1" i="0" u="none" strike="noStrike" cap="none" normalizeH="0" baseline="0" dirty="0">
                <a:ln>
                  <a:noFill/>
                </a:ln>
                <a:effectLst/>
                <a:latin typeface="Arial" panose="020B0604020202020204" pitchFamily="34" charset="0"/>
              </a:rPr>
              <a:t>Problem: </a:t>
            </a:r>
            <a:r>
              <a:rPr kumimoji="0" lang="en-US" altLang="tr-TR" sz="1700" i="0" u="none" strike="noStrike" cap="none" normalizeH="0" baseline="0" dirty="0">
                <a:ln>
                  <a:noFill/>
                </a:ln>
                <a:effectLst/>
                <a:latin typeface="Arial" panose="020B0604020202020204" pitchFamily="34" charset="0"/>
              </a:rPr>
              <a:t>Automatically finding and counting people in crowded images.</a:t>
            </a:r>
            <a:endParaRPr kumimoji="0" lang="tr-TR" altLang="tr-TR" sz="170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lang="en-US" altLang="tr-TR" sz="1700" b="1" dirty="0">
                <a:latin typeface="Arial" panose="020B0604020202020204" pitchFamily="34" charset="0"/>
              </a:rPr>
              <a:t>Main Goal of the Project:</a:t>
            </a:r>
            <a:endParaRPr lang="tr-TR" altLang="tr-TR" sz="1700" b="1" dirty="0">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700" b="0" i="0" u="none" strike="noStrike" cap="none" normalizeH="0" baseline="0" dirty="0">
                <a:ln>
                  <a:noFill/>
                </a:ln>
                <a:effectLst/>
                <a:latin typeface="Arial" panose="020B0604020202020204" pitchFamily="34" charset="0"/>
              </a:rPr>
              <a:t>To create a model that can estimate how crowded an area is, using Convolutional Neural Networks (CNNs) and Heatmap Regression.</a:t>
            </a:r>
            <a:endParaRPr kumimoji="0" lang="tr-TR" altLang="tr-TR" sz="17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700" b="0" i="0" u="none" strike="noStrike" cap="none" normalizeH="0" baseline="0" dirty="0">
                <a:ln>
                  <a:noFill/>
                </a:ln>
                <a:effectLst/>
                <a:latin typeface="Arial" panose="020B0604020202020204" pitchFamily="34" charset="0"/>
              </a:rPr>
              <a:t>To check how well the model works using standard methods.</a:t>
            </a:r>
            <a:endParaRPr kumimoji="0" lang="tr-TR" altLang="tr-TR" sz="17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700" b="1" i="0" u="none" strike="noStrike" cap="none" normalizeH="0" baseline="0" dirty="0">
                <a:ln>
                  <a:noFill/>
                </a:ln>
                <a:effectLst/>
                <a:latin typeface="Arial" panose="020B0604020202020204" pitchFamily="34" charset="0"/>
              </a:rPr>
              <a:t>Main Tools Used: </a:t>
            </a:r>
            <a:r>
              <a:rPr kumimoji="0" lang="en-US" altLang="tr-TR" sz="1700" b="0" i="0" u="none" strike="noStrike" cap="none" normalizeH="0" baseline="0" dirty="0">
                <a:ln>
                  <a:noFill/>
                </a:ln>
                <a:effectLst/>
                <a:latin typeface="Arial" panose="020B0604020202020204" pitchFamily="34" charset="0"/>
              </a:rPr>
              <a:t>Python, </a:t>
            </a:r>
            <a:r>
              <a:rPr kumimoji="0" lang="en-US" altLang="tr-TR" sz="1700" b="0" i="0" u="none" strike="noStrike" cap="none" normalizeH="0" baseline="0" dirty="0" err="1">
                <a:ln>
                  <a:noFill/>
                </a:ln>
                <a:effectLst/>
                <a:latin typeface="Arial" panose="020B0604020202020204" pitchFamily="34" charset="0"/>
              </a:rPr>
              <a:t>PyTorch</a:t>
            </a:r>
            <a:r>
              <a:rPr kumimoji="0" lang="en-US" altLang="tr-TR" sz="1700" b="0" i="0" u="none" strike="noStrike" cap="none" normalizeH="0" baseline="0" dirty="0">
                <a:ln>
                  <a:noFill/>
                </a:ln>
                <a:effectLst/>
                <a:latin typeface="Arial" panose="020B0604020202020204" pitchFamily="34" charset="0"/>
              </a:rPr>
              <a:t>, OpenCV,</a:t>
            </a:r>
            <a:r>
              <a:rPr kumimoji="0" lang="tr-TR" altLang="tr-TR" sz="1700" b="0" i="0" u="none" strike="noStrike" cap="none" normalizeH="0" baseline="0" dirty="0">
                <a:ln>
                  <a:noFill/>
                </a:ln>
                <a:effectLst/>
                <a:latin typeface="Arial" panose="020B0604020202020204" pitchFamily="34" charset="0"/>
              </a:rPr>
              <a:t> </a:t>
            </a:r>
            <a:r>
              <a:rPr kumimoji="0" lang="en-US" altLang="tr-TR" sz="1700" b="0" i="0" u="none" strike="noStrike" cap="none" normalizeH="0" baseline="0" dirty="0" err="1">
                <a:ln>
                  <a:noFill/>
                </a:ln>
                <a:effectLst/>
                <a:latin typeface="Arial" panose="020B0604020202020204" pitchFamily="34" charset="0"/>
              </a:rPr>
              <a:t>Albumentations</a:t>
            </a:r>
            <a:r>
              <a:rPr kumimoji="0" lang="en-US" altLang="tr-TR" sz="1700" b="0" i="0" u="none" strike="noStrike" cap="none" normalizeH="0" baseline="0" dirty="0">
                <a:ln>
                  <a:noFill/>
                </a:ln>
                <a:effectLst/>
                <a:latin typeface="Arial" panose="020B0604020202020204" pitchFamily="34" charset="0"/>
              </a:rPr>
              <a:t>.</a:t>
            </a:r>
            <a:endParaRPr kumimoji="0" lang="tr-TR" altLang="tr-TR" sz="17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700" b="1" i="0" u="none" strike="noStrike" cap="none" normalizeH="0" baseline="0" dirty="0">
                <a:ln>
                  <a:noFill/>
                </a:ln>
                <a:effectLst/>
                <a:latin typeface="Arial" panose="020B0604020202020204" pitchFamily="34" charset="0"/>
              </a:rPr>
              <a:t>Dataset Used: </a:t>
            </a:r>
            <a:r>
              <a:rPr kumimoji="0" lang="en-US" altLang="tr-TR" sz="1700" b="0" i="0" u="none" strike="noStrike" cap="none" normalizeH="0" baseline="0" dirty="0" err="1">
                <a:ln>
                  <a:noFill/>
                </a:ln>
                <a:effectLst/>
                <a:latin typeface="Arial" panose="020B0604020202020204" pitchFamily="34" charset="0"/>
              </a:rPr>
              <a:t>ShanghaiTech</a:t>
            </a:r>
            <a:r>
              <a:rPr kumimoji="0" lang="en-US" altLang="tr-TR" sz="1700" b="0" i="0" u="none" strike="noStrike" cap="none" normalizeH="0" baseline="0" dirty="0">
                <a:ln>
                  <a:noFill/>
                </a:ln>
                <a:effectLst/>
                <a:latin typeface="Arial" panose="020B0604020202020204" pitchFamily="34" charset="0"/>
              </a:rPr>
              <a:t> Part A.</a:t>
            </a:r>
            <a:endParaRPr lang="tr-TR" altLang="tr-TR" sz="1700" dirty="0">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endParaRPr kumimoji="0" lang="tr-TR" altLang="tr-TR" sz="17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endParaRPr lang="tr-TR" altLang="tr-TR" sz="1700" dirty="0">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endParaRPr kumimoji="0" lang="tr-TR" altLang="tr-TR" sz="17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endParaRPr lang="tr-TR" altLang="tr-TR" sz="1700" dirty="0">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endParaRPr kumimoji="0" lang="tr-TR" altLang="tr-TR" sz="17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endParaRPr lang="tr-TR" altLang="tr-TR" sz="1700" dirty="0">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endParaRPr kumimoji="0" lang="tr-TR" altLang="tr-TR" sz="17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endParaRPr lang="tr-TR" altLang="tr-TR" sz="1700" dirty="0">
              <a:latin typeface="Arial" panose="020B0604020202020204" pitchFamily="34" charset="0"/>
            </a:endParaRPr>
          </a:p>
          <a:p>
            <a:pPr marL="0" marR="0" lvl="0" indent="0" defTabSz="914400" rtl="0" eaLnBrk="0" fontAlgn="base" latinLnBrk="0" hangingPunct="0">
              <a:spcBef>
                <a:spcPct val="0"/>
              </a:spcBef>
              <a:spcAft>
                <a:spcPts val="600"/>
              </a:spcAft>
              <a:buClrTx/>
              <a:buSzTx/>
              <a:buNone/>
              <a:tabLst/>
            </a:pPr>
            <a:endParaRPr kumimoji="0" lang="tr-TR" altLang="tr-TR" sz="1700" b="0" i="0" u="none" strike="noStrike" cap="none" normalizeH="0" baseline="0" dirty="0">
              <a:ln>
                <a:noFill/>
              </a:ln>
              <a:effectLst/>
              <a:latin typeface="Arial" panose="020B0604020202020204" pitchFamily="34" charset="0"/>
            </a:endParaRPr>
          </a:p>
        </p:txBody>
      </p:sp>
      <p:pic>
        <p:nvPicPr>
          <p:cNvPr id="11" name="Resim 10">
            <a:extLst>
              <a:ext uri="{FF2B5EF4-FFF2-40B4-BE49-F238E27FC236}">
                <a16:creationId xmlns:a16="http://schemas.microsoft.com/office/drawing/2014/main" id="{EC1D4E6C-8DB4-5486-1E3A-98DDCA755ACA}"/>
              </a:ext>
            </a:extLst>
          </p:cNvPr>
          <p:cNvPicPr>
            <a:picLocks noChangeAspect="1"/>
          </p:cNvPicPr>
          <p:nvPr/>
        </p:nvPicPr>
        <p:blipFill>
          <a:blip r:embed="rId2"/>
          <a:stretch>
            <a:fillRect/>
          </a:stretch>
        </p:blipFill>
        <p:spPr>
          <a:xfrm>
            <a:off x="5636998" y="2077351"/>
            <a:ext cx="6407430" cy="3118104"/>
          </a:xfrm>
          <a:prstGeom prst="rect">
            <a:avLst/>
          </a:prstGeom>
        </p:spPr>
      </p:pic>
    </p:spTree>
    <p:extLst>
      <p:ext uri="{BB962C8B-B14F-4D97-AF65-F5344CB8AC3E}">
        <p14:creationId xmlns:p14="http://schemas.microsoft.com/office/powerpoint/2010/main" val="2692081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53B475F8-50AE-46A0-9943-B2B63183D5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D152C8BF-D2CF-B983-B8C4-88474F4A0F6B}"/>
              </a:ext>
            </a:extLst>
          </p:cNvPr>
          <p:cNvSpPr>
            <a:spLocks noGrp="1"/>
          </p:cNvSpPr>
          <p:nvPr>
            <p:ph type="title"/>
          </p:nvPr>
        </p:nvSpPr>
        <p:spPr>
          <a:xfrm>
            <a:off x="588801" y="685980"/>
            <a:ext cx="6986015" cy="1137802"/>
          </a:xfrm>
        </p:spPr>
        <p:txBody>
          <a:bodyPr anchor="b">
            <a:normAutofit/>
          </a:bodyPr>
          <a:lstStyle/>
          <a:p>
            <a:r>
              <a:rPr lang="tr-TR" sz="5400" dirty="0" err="1"/>
              <a:t>Dataset</a:t>
            </a:r>
            <a:r>
              <a:rPr lang="tr-TR" sz="5400" dirty="0"/>
              <a:t> </a:t>
            </a:r>
            <a:r>
              <a:rPr lang="tr-TR" sz="5400" dirty="0" err="1"/>
              <a:t>and</a:t>
            </a:r>
            <a:r>
              <a:rPr lang="tr-TR" sz="5400" dirty="0"/>
              <a:t> </a:t>
            </a:r>
            <a:r>
              <a:rPr lang="tr-TR" sz="5400" dirty="0" err="1"/>
              <a:t>Its</a:t>
            </a:r>
            <a:r>
              <a:rPr lang="tr-TR" sz="5400" dirty="0"/>
              <a:t> </a:t>
            </a:r>
            <a:r>
              <a:rPr lang="tr-TR" sz="5400" dirty="0" err="1"/>
              <a:t>Features</a:t>
            </a:r>
            <a:endParaRPr lang="tr-TR" sz="5400" dirty="0"/>
          </a:p>
        </p:txBody>
      </p:sp>
      <p:pic>
        <p:nvPicPr>
          <p:cNvPr id="10" name="Resim 9">
            <a:extLst>
              <a:ext uri="{FF2B5EF4-FFF2-40B4-BE49-F238E27FC236}">
                <a16:creationId xmlns:a16="http://schemas.microsoft.com/office/drawing/2014/main" id="{9E9D6390-76C1-64B3-BFEA-2A0C723B3690}"/>
              </a:ext>
            </a:extLst>
          </p:cNvPr>
          <p:cNvPicPr>
            <a:picLocks noChangeAspect="1"/>
          </p:cNvPicPr>
          <p:nvPr/>
        </p:nvPicPr>
        <p:blipFill>
          <a:blip r:embed="rId2"/>
          <a:stretch>
            <a:fillRect/>
          </a:stretch>
        </p:blipFill>
        <p:spPr>
          <a:xfrm>
            <a:off x="8163616" y="730276"/>
            <a:ext cx="3747829" cy="953650"/>
          </a:xfrm>
          <a:prstGeom prst="rect">
            <a:avLst/>
          </a:prstGeom>
        </p:spPr>
      </p:pic>
      <p:sp>
        <p:nvSpPr>
          <p:cNvPr id="50" name="sketch line">
            <a:extLst>
              <a:ext uri="{FF2B5EF4-FFF2-40B4-BE49-F238E27FC236}">
                <a16:creationId xmlns:a16="http://schemas.microsoft.com/office/drawing/2014/main" id="{75F6FDB4-2351-48C2-A863-2364A0234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31569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13CFE695-521B-A2EF-4E92-C2A3F6F22B0B}"/>
              </a:ext>
            </a:extLst>
          </p:cNvPr>
          <p:cNvSpPr>
            <a:spLocks noGrp="1" noChangeArrowheads="1"/>
          </p:cNvSpPr>
          <p:nvPr>
            <p:ph idx="1"/>
          </p:nvPr>
        </p:nvSpPr>
        <p:spPr bwMode="auto">
          <a:xfrm>
            <a:off x="612648" y="2504818"/>
            <a:ext cx="6986016" cy="296329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lnSpcReduction="10000"/>
          </a:bodyPr>
          <a:lstStyle/>
          <a:p>
            <a:pPr marL="0" marR="0" lvl="0" indent="0" defTabSz="914400" rtl="0" eaLnBrk="0" fontAlgn="base" latinLnBrk="0" hangingPunct="0">
              <a:spcBef>
                <a:spcPct val="0"/>
              </a:spcBef>
              <a:spcAft>
                <a:spcPts val="600"/>
              </a:spcAft>
              <a:buClrTx/>
              <a:buSzTx/>
              <a:buNone/>
              <a:tabLst/>
            </a:pPr>
            <a:endParaRPr kumimoji="0" lang="tr-TR" altLang="tr-TR" sz="17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800" b="1" i="0" u="none" strike="noStrike" cap="none" normalizeH="0" baseline="0" dirty="0">
                <a:ln>
                  <a:noFill/>
                </a:ln>
                <a:effectLst/>
                <a:latin typeface="Arial" panose="020B0604020202020204" pitchFamily="34" charset="0"/>
              </a:rPr>
              <a:t>Dataset Chosen: </a:t>
            </a:r>
            <a:r>
              <a:rPr kumimoji="0" lang="en-US" altLang="tr-TR" sz="1800" b="0" i="0" u="none" strike="noStrike" cap="none" normalizeH="0" baseline="0" dirty="0" err="1">
                <a:ln>
                  <a:noFill/>
                </a:ln>
                <a:effectLst/>
                <a:latin typeface="Arial" panose="020B0604020202020204" pitchFamily="34" charset="0"/>
              </a:rPr>
              <a:t>ShanghaiTech</a:t>
            </a:r>
            <a:r>
              <a:rPr kumimoji="0" lang="en-US" altLang="tr-TR" sz="1800" b="0" i="0" u="none" strike="noStrike" cap="none" normalizeH="0" baseline="0" dirty="0">
                <a:ln>
                  <a:noFill/>
                </a:ln>
                <a:effectLst/>
                <a:latin typeface="Arial" panose="020B0604020202020204" pitchFamily="34" charset="0"/>
              </a:rPr>
              <a:t> Part A.</a:t>
            </a:r>
            <a:endParaRPr kumimoji="0" lang="tr-TR" altLang="tr-TR" sz="18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800" b="1" i="0" u="none" strike="noStrike" cap="none" normalizeH="0" baseline="0" dirty="0">
                <a:ln>
                  <a:noFill/>
                </a:ln>
                <a:effectLst/>
                <a:latin typeface="Arial" panose="020B0604020202020204" pitchFamily="34" charset="0"/>
              </a:rPr>
              <a:t>Why this dataset?</a:t>
            </a:r>
            <a:endParaRPr kumimoji="0" lang="tr-TR" altLang="tr-TR" sz="1800" b="1"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800" b="0" i="0" u="none" strike="noStrike" cap="none" normalizeH="0" baseline="0" dirty="0">
                <a:ln>
                  <a:noFill/>
                </a:ln>
                <a:effectLst/>
                <a:latin typeface="Arial" panose="020B0604020202020204" pitchFamily="34" charset="0"/>
              </a:rPr>
              <a:t>It's a </a:t>
            </a:r>
            <a:r>
              <a:rPr kumimoji="0" lang="en-US" altLang="tr-TR" sz="1800" b="1" i="0" u="none" strike="noStrike" cap="none" normalizeH="0" baseline="0" dirty="0">
                <a:ln>
                  <a:noFill/>
                </a:ln>
                <a:effectLst/>
                <a:latin typeface="Arial" panose="020B0604020202020204" pitchFamily="34" charset="0"/>
              </a:rPr>
              <a:t>standard benchmark </a:t>
            </a:r>
            <a:r>
              <a:rPr kumimoji="0" lang="en-US" altLang="tr-TR" sz="1800" b="0" i="0" u="none" strike="noStrike" cap="none" normalizeH="0" baseline="0" dirty="0">
                <a:ln>
                  <a:noFill/>
                </a:ln>
                <a:effectLst/>
                <a:latin typeface="Arial" panose="020B0604020202020204" pitchFamily="34" charset="0"/>
              </a:rPr>
              <a:t>for crowd counting.</a:t>
            </a:r>
            <a:endParaRPr kumimoji="0" lang="tr-TR" altLang="tr-TR" sz="18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800" b="0" i="0" u="none" strike="noStrike" cap="none" normalizeH="0" baseline="0" dirty="0">
                <a:ln>
                  <a:noFill/>
                </a:ln>
                <a:effectLst/>
                <a:latin typeface="Arial" panose="020B0604020202020204" pitchFamily="34" charset="0"/>
              </a:rPr>
              <a:t>It includes images from </a:t>
            </a:r>
            <a:r>
              <a:rPr kumimoji="0" lang="en-US" altLang="tr-TR" sz="1800" b="1" i="0" u="none" strike="noStrike" cap="none" normalizeH="0" baseline="0" dirty="0">
                <a:ln>
                  <a:noFill/>
                </a:ln>
                <a:effectLst/>
                <a:latin typeface="Arial" panose="020B0604020202020204" pitchFamily="34" charset="0"/>
              </a:rPr>
              <a:t>challenging and varied scenarios </a:t>
            </a:r>
            <a:r>
              <a:rPr kumimoji="0" lang="en-US" altLang="tr-TR" sz="1800" b="0" i="0" u="none" strike="noStrike" cap="none" normalizeH="0" baseline="0" dirty="0">
                <a:ln>
                  <a:noFill/>
                </a:ln>
                <a:effectLst/>
                <a:latin typeface="Arial" panose="020B0604020202020204" pitchFamily="34" charset="0"/>
              </a:rPr>
              <a:t>(different densities, views, lighting).</a:t>
            </a:r>
            <a:endParaRPr kumimoji="0" lang="tr-TR" altLang="tr-TR" sz="18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800" b="0" i="0" u="none" strike="noStrike" cap="none" normalizeH="0" baseline="0" dirty="0">
                <a:ln>
                  <a:noFill/>
                </a:ln>
                <a:effectLst/>
                <a:latin typeface="Arial" panose="020B0604020202020204" pitchFamily="34" charset="0"/>
              </a:rPr>
              <a:t>It has </a:t>
            </a:r>
            <a:r>
              <a:rPr kumimoji="0" lang="en-US" altLang="tr-TR" sz="1800" b="1" i="0" u="none" strike="noStrike" cap="none" normalizeH="0" baseline="0" dirty="0">
                <a:ln>
                  <a:noFill/>
                </a:ln>
                <a:effectLst/>
                <a:latin typeface="Arial" panose="020B0604020202020204" pitchFamily="34" charset="0"/>
              </a:rPr>
              <a:t>detailed annotations </a:t>
            </a:r>
            <a:r>
              <a:rPr kumimoji="0" lang="en-US" altLang="tr-TR" sz="1800" b="0" i="0" u="none" strike="noStrike" cap="none" normalizeH="0" baseline="0" dirty="0">
                <a:ln>
                  <a:noFill/>
                </a:ln>
                <a:effectLst/>
                <a:latin typeface="Arial" panose="020B0604020202020204" pitchFamily="34" charset="0"/>
              </a:rPr>
              <a:t>(head centers), which are suitable for creating heatmaps.</a:t>
            </a:r>
            <a:endParaRPr kumimoji="0" lang="tr-TR" altLang="tr-TR" sz="18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1800" b="1" i="0" u="none" strike="noStrike" cap="none" normalizeH="0" baseline="0" dirty="0">
                <a:ln>
                  <a:noFill/>
                </a:ln>
                <a:effectLst/>
                <a:latin typeface="Arial" panose="020B0604020202020204" pitchFamily="34" charset="0"/>
              </a:rPr>
              <a:t>Usage: </a:t>
            </a:r>
            <a:r>
              <a:rPr kumimoji="0" lang="en-US" altLang="tr-TR" sz="1800" b="0" i="0" u="none" strike="noStrike" cap="none" normalizeH="0" baseline="0" dirty="0">
                <a:ln>
                  <a:noFill/>
                </a:ln>
                <a:effectLst/>
                <a:latin typeface="Arial" panose="020B0604020202020204" pitchFamily="34" charset="0"/>
              </a:rPr>
              <a:t>300 training images, 182 test images.</a:t>
            </a:r>
            <a:endParaRPr lang="tr-TR" altLang="tr-TR" sz="1800" dirty="0">
              <a:latin typeface="Arial" panose="020B0604020202020204" pitchFamily="34" charset="0"/>
            </a:endParaRPr>
          </a:p>
          <a:p>
            <a:pPr marL="0" marR="0" lvl="0" indent="0" defTabSz="914400" rtl="0" eaLnBrk="0" fontAlgn="base" latinLnBrk="0" hangingPunct="0">
              <a:spcBef>
                <a:spcPct val="0"/>
              </a:spcBef>
              <a:spcAft>
                <a:spcPts val="600"/>
              </a:spcAft>
              <a:buClrTx/>
              <a:buSzTx/>
              <a:buNone/>
              <a:tabLst/>
            </a:pPr>
            <a:r>
              <a:rPr kumimoji="0" lang="tr-TR" altLang="tr-TR" sz="1800" b="0" i="0" u="none" strike="noStrike" cap="none" normalizeH="0" baseline="0" dirty="0">
                <a:ln>
                  <a:noFill/>
                </a:ln>
                <a:effectLst/>
                <a:latin typeface="Arial" panose="020B0604020202020204" pitchFamily="34" charset="0"/>
              </a:rPr>
              <a:t> </a:t>
            </a:r>
          </a:p>
        </p:txBody>
      </p:sp>
      <p:pic>
        <p:nvPicPr>
          <p:cNvPr id="20" name="Resim 19">
            <a:extLst>
              <a:ext uri="{FF2B5EF4-FFF2-40B4-BE49-F238E27FC236}">
                <a16:creationId xmlns:a16="http://schemas.microsoft.com/office/drawing/2014/main" id="{0E490679-B9BA-C3A8-5F4D-B901B40C7D23}"/>
              </a:ext>
            </a:extLst>
          </p:cNvPr>
          <p:cNvPicPr>
            <a:picLocks noChangeAspect="1"/>
          </p:cNvPicPr>
          <p:nvPr/>
        </p:nvPicPr>
        <p:blipFill>
          <a:blip r:embed="rId3"/>
          <a:stretch>
            <a:fillRect/>
          </a:stretch>
        </p:blipFill>
        <p:spPr>
          <a:xfrm>
            <a:off x="8163616" y="2141609"/>
            <a:ext cx="3532036" cy="2058697"/>
          </a:xfrm>
          <a:prstGeom prst="rect">
            <a:avLst/>
          </a:prstGeom>
        </p:spPr>
      </p:pic>
      <p:pic>
        <p:nvPicPr>
          <p:cNvPr id="16" name="Resim 15">
            <a:extLst>
              <a:ext uri="{FF2B5EF4-FFF2-40B4-BE49-F238E27FC236}">
                <a16:creationId xmlns:a16="http://schemas.microsoft.com/office/drawing/2014/main" id="{E053B990-430D-4BE1-A3DE-EA860635039A}"/>
              </a:ext>
            </a:extLst>
          </p:cNvPr>
          <p:cNvPicPr>
            <a:picLocks noChangeAspect="1"/>
          </p:cNvPicPr>
          <p:nvPr/>
        </p:nvPicPr>
        <p:blipFill>
          <a:blip r:embed="rId4"/>
          <a:stretch>
            <a:fillRect/>
          </a:stretch>
        </p:blipFill>
        <p:spPr>
          <a:xfrm>
            <a:off x="8163616" y="4385410"/>
            <a:ext cx="3747829" cy="1890220"/>
          </a:xfrm>
          <a:prstGeom prst="rect">
            <a:avLst/>
          </a:prstGeom>
        </p:spPr>
      </p:pic>
    </p:spTree>
    <p:extLst>
      <p:ext uri="{BB962C8B-B14F-4D97-AF65-F5344CB8AC3E}">
        <p14:creationId xmlns:p14="http://schemas.microsoft.com/office/powerpoint/2010/main" val="3686887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F5FBA59-DBD1-27CE-D314-A9CCAB1F914F}"/>
              </a:ext>
            </a:extLst>
          </p:cNvPr>
          <p:cNvSpPr>
            <a:spLocks noGrp="1"/>
          </p:cNvSpPr>
          <p:nvPr>
            <p:ph type="title"/>
          </p:nvPr>
        </p:nvSpPr>
        <p:spPr>
          <a:xfrm>
            <a:off x="630936" y="640080"/>
            <a:ext cx="4818888" cy="1481328"/>
          </a:xfrm>
        </p:spPr>
        <p:txBody>
          <a:bodyPr anchor="b">
            <a:normAutofit fontScale="90000"/>
          </a:bodyPr>
          <a:lstStyle/>
          <a:p>
            <a:r>
              <a:rPr lang="tr-TR" sz="4600" dirty="0" err="1"/>
              <a:t>Methodology</a:t>
            </a:r>
            <a:r>
              <a:rPr lang="tr-TR" sz="4600" dirty="0"/>
              <a:t> – Data </a:t>
            </a:r>
            <a:r>
              <a:rPr lang="tr-TR" sz="4600" dirty="0" err="1"/>
              <a:t>Preparation</a:t>
            </a:r>
            <a:r>
              <a:rPr lang="tr-TR" sz="4600" dirty="0"/>
              <a:t> </a:t>
            </a:r>
            <a:r>
              <a:rPr lang="tr-TR" sz="4600" dirty="0" err="1"/>
              <a:t>Steps</a:t>
            </a:r>
            <a:endParaRPr lang="tr-TR" sz="4600" dirty="0"/>
          </a:p>
        </p:txBody>
      </p:sp>
      <p:sp>
        <p:nvSpPr>
          <p:cNvPr id="12"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D4CA2412-4985-664A-7DA6-BDAF899E21A8}"/>
              </a:ext>
            </a:extLst>
          </p:cNvPr>
          <p:cNvSpPr>
            <a:spLocks noGrp="1" noChangeArrowheads="1"/>
          </p:cNvSpPr>
          <p:nvPr>
            <p:ph idx="1"/>
          </p:nvPr>
        </p:nvSpPr>
        <p:spPr bwMode="auto">
          <a:xfrm>
            <a:off x="630936" y="2660904"/>
            <a:ext cx="5099304" cy="290271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endParaRPr kumimoji="0" lang="tr-TR" altLang="tr-TR" sz="15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tr-TR" altLang="tr-TR" sz="1500" b="1" i="0" u="none" strike="noStrike" cap="none" normalizeH="0" baseline="0" dirty="0">
                <a:ln>
                  <a:noFill/>
                </a:ln>
                <a:effectLst/>
                <a:latin typeface="Arial" panose="020B0604020202020204" pitchFamily="34" charset="0"/>
              </a:rPr>
              <a:t>1. Data </a:t>
            </a:r>
            <a:r>
              <a:rPr kumimoji="0" lang="tr-TR" altLang="tr-TR" sz="1500" b="1" i="0" u="none" strike="noStrike" cap="none" normalizeH="0" baseline="0" dirty="0" err="1">
                <a:ln>
                  <a:noFill/>
                </a:ln>
                <a:effectLst/>
                <a:latin typeface="Arial" panose="020B0604020202020204" pitchFamily="34" charset="0"/>
              </a:rPr>
              <a:t>Preprocessing</a:t>
            </a:r>
            <a:r>
              <a:rPr kumimoji="0" lang="tr-TR" altLang="tr-TR" sz="1500" b="1" i="0" u="none" strike="noStrike" cap="none" normalizeH="0" baseline="0" dirty="0">
                <a:ln>
                  <a:noFill/>
                </a:ln>
                <a:effectLst/>
                <a:latin typeface="Arial" panose="020B0604020202020204" pitchFamily="34" charset="0"/>
              </a:rPr>
              <a:t>:</a:t>
            </a:r>
            <a:endParaRPr kumimoji="0" lang="tr-TR" altLang="tr-TR" sz="1500" b="0" i="0" u="none" strike="noStrike" cap="none" normalizeH="0" baseline="0" dirty="0">
              <a:ln>
                <a:noFill/>
              </a:ln>
              <a:effectLst/>
              <a:latin typeface="Arial" panose="020B0604020202020204" pitchFamily="34" charset="0"/>
            </a:endParaRPr>
          </a:p>
          <a:p>
            <a:pPr marL="457200" marR="0" lvl="1" indent="0" defTabSz="914400" rtl="0" eaLnBrk="0" fontAlgn="base" latinLnBrk="0" hangingPunct="0">
              <a:spcBef>
                <a:spcPct val="0"/>
              </a:spcBef>
              <a:spcAft>
                <a:spcPts val="600"/>
              </a:spcAft>
              <a:buClrTx/>
              <a:buSzTx/>
              <a:buFontTx/>
              <a:buChar char="•"/>
              <a:tabLst/>
            </a:pPr>
            <a:r>
              <a:rPr kumimoji="0" lang="tr-TR" altLang="tr-TR" sz="1500" b="0" i="0" u="none" strike="noStrike" cap="none" normalizeH="0" baseline="0" dirty="0" err="1">
                <a:ln>
                  <a:noFill/>
                </a:ln>
                <a:effectLst/>
                <a:latin typeface="Arial" panose="020B0604020202020204" pitchFamily="34" charset="0"/>
              </a:rPr>
              <a:t>Images</a:t>
            </a:r>
            <a:r>
              <a:rPr kumimoji="0" lang="tr-TR" altLang="tr-TR" sz="1500" b="0" i="0" u="none" strike="noStrike" cap="none" normalizeH="0" baseline="0" dirty="0">
                <a:ln>
                  <a:noFill/>
                </a:ln>
                <a:effectLst/>
                <a:latin typeface="Arial" panose="020B0604020202020204" pitchFamily="34" charset="0"/>
              </a:rPr>
              <a:t> </a:t>
            </a:r>
            <a:r>
              <a:rPr kumimoji="0" lang="tr-TR" altLang="tr-TR" sz="1500" b="0" i="0" u="none" strike="noStrike" cap="none" normalizeH="0" baseline="0" dirty="0" err="1">
                <a:ln>
                  <a:noFill/>
                </a:ln>
                <a:effectLst/>
                <a:latin typeface="Arial" panose="020B0604020202020204" pitchFamily="34" charset="0"/>
              </a:rPr>
              <a:t>were</a:t>
            </a:r>
            <a:r>
              <a:rPr kumimoji="0" lang="tr-TR" altLang="tr-TR" sz="1500" b="0" i="0" u="none" strike="noStrike" cap="none" normalizeH="0" baseline="0" dirty="0">
                <a:ln>
                  <a:noFill/>
                </a:ln>
                <a:effectLst/>
                <a:latin typeface="Arial" panose="020B0604020202020204" pitchFamily="34" charset="0"/>
              </a:rPr>
              <a:t> </a:t>
            </a:r>
            <a:r>
              <a:rPr kumimoji="0" lang="tr-TR" altLang="tr-TR" sz="1500" b="0" i="0" u="none" strike="noStrike" cap="none" normalizeH="0" baseline="0" dirty="0" err="1">
                <a:ln>
                  <a:noFill/>
                </a:ln>
                <a:effectLst/>
                <a:latin typeface="Arial" panose="020B0604020202020204" pitchFamily="34" charset="0"/>
              </a:rPr>
              <a:t>resized</a:t>
            </a:r>
            <a:r>
              <a:rPr kumimoji="0" lang="tr-TR" altLang="tr-TR" sz="1500" b="0" i="0" u="none" strike="noStrike" cap="none" normalizeH="0" baseline="0" dirty="0">
                <a:ln>
                  <a:noFill/>
                </a:ln>
                <a:effectLst/>
                <a:latin typeface="Arial" panose="020B0604020202020204" pitchFamily="34" charset="0"/>
              </a:rPr>
              <a:t> (256x256). </a:t>
            </a:r>
          </a:p>
          <a:p>
            <a:pPr marL="457200" marR="0" lvl="1" indent="0" defTabSz="914400" rtl="0" eaLnBrk="0" fontAlgn="base" latinLnBrk="0" hangingPunct="0">
              <a:spcBef>
                <a:spcPct val="0"/>
              </a:spcBef>
              <a:spcAft>
                <a:spcPts val="600"/>
              </a:spcAft>
              <a:buClrTx/>
              <a:buSzTx/>
              <a:buFontTx/>
              <a:buChar char="•"/>
              <a:tabLst/>
            </a:pPr>
            <a:r>
              <a:rPr kumimoji="0" lang="en-US" altLang="tr-TR" sz="1500" b="0" i="0" u="none" strike="noStrike" cap="none" normalizeH="0" baseline="0" dirty="0">
                <a:ln>
                  <a:noFill/>
                </a:ln>
                <a:effectLst/>
                <a:latin typeface="Arial" panose="020B0604020202020204" pitchFamily="34" charset="0"/>
              </a:rPr>
              <a:t>Normalization was applied (using ImageNet mean/standard deviation values).</a:t>
            </a:r>
            <a:endParaRPr kumimoji="0" lang="tr-TR" altLang="tr-TR" sz="15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tr-TR" altLang="tr-TR" sz="1500" b="1" i="0" u="none" strike="noStrike" cap="none" normalizeH="0" baseline="0" dirty="0">
                <a:ln>
                  <a:noFill/>
                </a:ln>
                <a:effectLst/>
                <a:latin typeface="Arial" panose="020B0604020202020204" pitchFamily="34" charset="0"/>
              </a:rPr>
              <a:t>2. </a:t>
            </a:r>
            <a:r>
              <a:rPr kumimoji="0" lang="tr-TR" altLang="tr-TR" sz="1500" b="1" i="0" u="none" strike="noStrike" cap="none" normalizeH="0" baseline="0" dirty="0" err="1">
                <a:ln>
                  <a:noFill/>
                </a:ln>
                <a:effectLst/>
                <a:latin typeface="Arial" panose="020B0604020202020204" pitchFamily="34" charset="0"/>
              </a:rPr>
              <a:t>Creating</a:t>
            </a:r>
            <a:r>
              <a:rPr kumimoji="0" lang="tr-TR" altLang="tr-TR" sz="1500" b="1" i="0" u="none" strike="noStrike" cap="none" normalizeH="0" baseline="0" dirty="0">
                <a:ln>
                  <a:noFill/>
                </a:ln>
                <a:effectLst/>
                <a:latin typeface="Arial" panose="020B0604020202020204" pitchFamily="34" charset="0"/>
              </a:rPr>
              <a:t> </a:t>
            </a:r>
            <a:r>
              <a:rPr kumimoji="0" lang="tr-TR" altLang="tr-TR" sz="1500" b="1" i="0" u="none" strike="noStrike" cap="none" normalizeH="0" baseline="0" dirty="0" err="1">
                <a:ln>
                  <a:noFill/>
                </a:ln>
                <a:effectLst/>
                <a:latin typeface="Arial" panose="020B0604020202020204" pitchFamily="34" charset="0"/>
              </a:rPr>
              <a:t>Ground</a:t>
            </a:r>
            <a:r>
              <a:rPr kumimoji="0" lang="tr-TR" altLang="tr-TR" sz="1500" b="1" i="0" u="none" strike="noStrike" cap="none" normalizeH="0" baseline="0" dirty="0">
                <a:ln>
                  <a:noFill/>
                </a:ln>
                <a:effectLst/>
                <a:latin typeface="Arial" panose="020B0604020202020204" pitchFamily="34" charset="0"/>
              </a:rPr>
              <a:t> </a:t>
            </a:r>
            <a:r>
              <a:rPr kumimoji="0" lang="tr-TR" altLang="tr-TR" sz="1500" b="1" i="0" u="none" strike="noStrike" cap="none" normalizeH="0" baseline="0" dirty="0" err="1">
                <a:ln>
                  <a:noFill/>
                </a:ln>
                <a:effectLst/>
                <a:latin typeface="Arial" panose="020B0604020202020204" pitchFamily="34" charset="0"/>
              </a:rPr>
              <a:t>Truth</a:t>
            </a:r>
            <a:r>
              <a:rPr kumimoji="0" lang="tr-TR" altLang="tr-TR" sz="1500" b="1" i="0" u="none" strike="noStrike" cap="none" normalizeH="0" baseline="0" dirty="0">
                <a:ln>
                  <a:noFill/>
                </a:ln>
                <a:effectLst/>
                <a:latin typeface="Arial" panose="020B0604020202020204" pitchFamily="34" charset="0"/>
              </a:rPr>
              <a:t>:</a:t>
            </a:r>
          </a:p>
          <a:p>
            <a:pPr marL="457200" lvl="1" indent="0" eaLnBrk="0" fontAlgn="base" hangingPunct="0">
              <a:spcBef>
                <a:spcPct val="0"/>
              </a:spcBef>
              <a:spcAft>
                <a:spcPts val="600"/>
              </a:spcAft>
              <a:buFontTx/>
              <a:buChar char="•"/>
            </a:pPr>
            <a:r>
              <a:rPr lang="en-US" altLang="tr-TR" sz="1500" dirty="0">
                <a:latin typeface="Arial" panose="020B0604020202020204" pitchFamily="34" charset="0"/>
              </a:rPr>
              <a:t>Density Maps were made from head point annotations using </a:t>
            </a:r>
            <a:r>
              <a:rPr lang="en-US" altLang="tr-TR" sz="1500" b="1" dirty="0">
                <a:latin typeface="Arial" panose="020B0604020202020204" pitchFamily="34" charset="0"/>
              </a:rPr>
              <a:t>Gaussian kernels</a:t>
            </a:r>
            <a:r>
              <a:rPr lang="en-US" altLang="tr-TR" sz="1500" dirty="0">
                <a:latin typeface="Arial" panose="020B0604020202020204" pitchFamily="34" charset="0"/>
              </a:rPr>
              <a:t>.</a:t>
            </a:r>
            <a:endParaRPr lang="tr-TR" altLang="tr-TR" sz="1500" dirty="0">
              <a:latin typeface="Arial" panose="020B0604020202020204" pitchFamily="34" charset="0"/>
            </a:endParaRPr>
          </a:p>
          <a:p>
            <a:pPr marL="457200" lvl="1" indent="0" eaLnBrk="0" fontAlgn="base" hangingPunct="0">
              <a:spcBef>
                <a:spcPct val="0"/>
              </a:spcBef>
              <a:spcAft>
                <a:spcPts val="600"/>
              </a:spcAft>
              <a:buFontTx/>
              <a:buChar char="•"/>
            </a:pPr>
            <a:r>
              <a:rPr lang="tr-TR" altLang="tr-TR" sz="1500" dirty="0">
                <a:latin typeface="Arial" panose="020B0604020202020204" pitchFamily="34" charset="0"/>
              </a:rPr>
              <a:t>Sigma Value </a:t>
            </a:r>
            <a:r>
              <a:rPr lang="tr-TR" altLang="tr-TR" sz="1500" dirty="0" err="1">
                <a:latin typeface="Arial" panose="020B0604020202020204" pitchFamily="34" charset="0"/>
              </a:rPr>
              <a:t>Used</a:t>
            </a:r>
            <a:r>
              <a:rPr lang="tr-TR" altLang="tr-TR" sz="1500" dirty="0">
                <a:latin typeface="Arial" panose="020B0604020202020204" pitchFamily="34" charset="0"/>
              </a:rPr>
              <a:t>: 3</a:t>
            </a:r>
          </a:p>
          <a:p>
            <a:pPr marL="0" marR="0" lvl="0" indent="0" defTabSz="914400" rtl="0" eaLnBrk="0" fontAlgn="base" latinLnBrk="0" hangingPunct="0">
              <a:spcBef>
                <a:spcPct val="0"/>
              </a:spcBef>
              <a:spcAft>
                <a:spcPts val="600"/>
              </a:spcAft>
              <a:buClrTx/>
              <a:buSzTx/>
              <a:buFontTx/>
              <a:buNone/>
              <a:tabLst/>
            </a:pPr>
            <a:endParaRPr kumimoji="0" lang="tr-TR" altLang="tr-TR" sz="1500" b="0" i="0" u="none" strike="noStrike" cap="none" normalizeH="0" baseline="0" dirty="0">
              <a:ln>
                <a:noFill/>
              </a:ln>
              <a:effectLst/>
              <a:latin typeface="Arial" panose="020B0604020202020204" pitchFamily="34" charset="0"/>
            </a:endParaRPr>
          </a:p>
        </p:txBody>
      </p:sp>
      <p:pic>
        <p:nvPicPr>
          <p:cNvPr id="5" name="Resim 4">
            <a:extLst>
              <a:ext uri="{FF2B5EF4-FFF2-40B4-BE49-F238E27FC236}">
                <a16:creationId xmlns:a16="http://schemas.microsoft.com/office/drawing/2014/main" id="{B8944FC3-72D9-9940-29C8-D7F2845CCBBD}"/>
              </a:ext>
            </a:extLst>
          </p:cNvPr>
          <p:cNvPicPr>
            <a:picLocks noChangeAspect="1"/>
          </p:cNvPicPr>
          <p:nvPr/>
        </p:nvPicPr>
        <p:blipFill>
          <a:blip r:embed="rId2"/>
          <a:stretch>
            <a:fillRect/>
          </a:stretch>
        </p:blipFill>
        <p:spPr>
          <a:xfrm>
            <a:off x="6099048" y="1764015"/>
            <a:ext cx="5458968" cy="3329970"/>
          </a:xfrm>
          <a:prstGeom prst="rect">
            <a:avLst/>
          </a:prstGeom>
        </p:spPr>
      </p:pic>
    </p:spTree>
    <p:extLst>
      <p:ext uri="{BB962C8B-B14F-4D97-AF65-F5344CB8AC3E}">
        <p14:creationId xmlns:p14="http://schemas.microsoft.com/office/powerpoint/2010/main" val="2464092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6A28890-577D-5904-27D6-5BA3B6AED3EF}"/>
              </a:ext>
            </a:extLst>
          </p:cNvPr>
          <p:cNvSpPr>
            <a:spLocks noGrp="1"/>
          </p:cNvSpPr>
          <p:nvPr>
            <p:ph type="title"/>
          </p:nvPr>
        </p:nvSpPr>
        <p:spPr>
          <a:xfrm>
            <a:off x="630936" y="640080"/>
            <a:ext cx="4818888" cy="1335024"/>
          </a:xfrm>
        </p:spPr>
        <p:txBody>
          <a:bodyPr anchor="b">
            <a:normAutofit/>
          </a:bodyPr>
          <a:lstStyle/>
          <a:p>
            <a:r>
              <a:rPr lang="it-IT" sz="3400" dirty="0"/>
              <a:t>Methodology – Data Augmentation</a:t>
            </a:r>
            <a:endParaRPr lang="tr-TR" sz="3400" dirty="0"/>
          </a:p>
        </p:txBody>
      </p:sp>
      <p:sp>
        <p:nvSpPr>
          <p:cNvPr id="13"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5842EDBA-F4E9-7F70-5ED1-C0F6730C3C6E}"/>
              </a:ext>
            </a:extLst>
          </p:cNvPr>
          <p:cNvSpPr>
            <a:spLocks noGrp="1" noChangeArrowheads="1"/>
          </p:cNvSpPr>
          <p:nvPr>
            <p:ph idx="1"/>
          </p:nvPr>
        </p:nvSpPr>
        <p:spPr bwMode="auto">
          <a:xfrm>
            <a:off x="563014" y="2951480"/>
            <a:ext cx="4818888" cy="326644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err="1">
                <a:ln>
                  <a:noFill/>
                </a:ln>
                <a:effectLst/>
                <a:latin typeface="Arial" panose="020B0604020202020204" pitchFamily="34" charset="0"/>
              </a:rPr>
              <a:t>Goal</a:t>
            </a:r>
            <a:r>
              <a:rPr kumimoji="0" lang="tr-TR" altLang="tr-TR" sz="1600" b="1" i="0" u="none" strike="noStrike" cap="none" normalizeH="0" baseline="0" dirty="0">
                <a:ln>
                  <a:noFill/>
                </a:ln>
                <a:effectLst/>
                <a:latin typeface="Arial" panose="020B0604020202020204" pitchFamily="34" charset="0"/>
              </a:rPr>
              <a:t>:</a:t>
            </a:r>
            <a:r>
              <a:rPr kumimoji="0" lang="tr-TR" altLang="tr-TR" sz="1600" b="0" i="0" u="none" strike="noStrike" cap="none" normalizeH="0" baseline="0" dirty="0">
                <a:ln>
                  <a:noFill/>
                </a:ln>
                <a:effectLst/>
                <a:latin typeface="Arial" panose="020B0604020202020204" pitchFamily="34" charset="0"/>
              </a:rPr>
              <a:t> </a:t>
            </a:r>
            <a:r>
              <a:rPr kumimoji="0" lang="en-US" altLang="tr-TR" sz="1600" b="0" i="0" u="none" strike="noStrike" cap="none" normalizeH="0" baseline="0" dirty="0">
                <a:ln>
                  <a:noFill/>
                </a:ln>
                <a:effectLst/>
                <a:latin typeface="Arial" panose="020B0604020202020204" pitchFamily="34" charset="0"/>
              </a:rPr>
              <a:t>To make the model better at working with new, different images and to reduce overfitting (when the model learns the training data too well).</a:t>
            </a:r>
            <a:endParaRPr kumimoji="0" lang="tr-TR" altLang="tr-TR"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err="1">
                <a:ln>
                  <a:noFill/>
                </a:ln>
                <a:effectLst/>
                <a:latin typeface="Arial" panose="020B0604020202020204" pitchFamily="34" charset="0"/>
              </a:rPr>
              <a:t>Tool</a:t>
            </a:r>
            <a:r>
              <a:rPr kumimoji="0" lang="tr-TR" altLang="tr-TR" sz="1600" b="1" i="0" u="none" strike="noStrike" cap="none" normalizeH="0" baseline="0" dirty="0">
                <a:ln>
                  <a:noFill/>
                </a:ln>
                <a:effectLst/>
                <a:latin typeface="Arial" panose="020B0604020202020204" pitchFamily="34" charset="0"/>
              </a:rPr>
              <a:t> </a:t>
            </a:r>
            <a:r>
              <a:rPr kumimoji="0" lang="tr-TR" altLang="tr-TR" sz="1600" b="1" i="0" u="none" strike="noStrike" cap="none" normalizeH="0" baseline="0" dirty="0" err="1">
                <a:ln>
                  <a:noFill/>
                </a:ln>
                <a:effectLst/>
                <a:latin typeface="Arial" panose="020B0604020202020204" pitchFamily="34" charset="0"/>
              </a:rPr>
              <a:t>used</a:t>
            </a:r>
            <a:r>
              <a:rPr kumimoji="0" lang="tr-TR" altLang="tr-TR" sz="1600" b="1" i="0" u="none" strike="noStrike" cap="none" normalizeH="0" baseline="0" dirty="0">
                <a:ln>
                  <a:noFill/>
                </a:ln>
                <a:effectLst/>
                <a:latin typeface="Arial" panose="020B0604020202020204" pitchFamily="34" charset="0"/>
              </a:rPr>
              <a:t>:</a:t>
            </a:r>
            <a:r>
              <a:rPr kumimoji="0" lang="tr-TR" altLang="tr-TR" sz="1600" b="0" i="0" u="none" strike="noStrike" cap="none" normalizeH="0" baseline="0" dirty="0">
                <a:ln>
                  <a:noFill/>
                </a:ln>
                <a:effectLst/>
                <a:latin typeface="Arial" panose="020B0604020202020204" pitchFamily="34" charset="0"/>
              </a:rPr>
              <a:t> </a:t>
            </a:r>
            <a:r>
              <a:rPr kumimoji="0" lang="tr-TR" altLang="tr-TR" sz="1600" b="0" i="0" u="none" strike="noStrike" cap="none" normalizeH="0" baseline="0" dirty="0" err="1">
                <a:ln>
                  <a:noFill/>
                </a:ln>
                <a:effectLst/>
                <a:latin typeface="Arial Unicode MS"/>
              </a:rPr>
              <a:t>Albumentations</a:t>
            </a:r>
            <a:r>
              <a:rPr kumimoji="0" lang="tr-TR" altLang="tr-TR" sz="1600" b="0" i="0" u="none" strike="noStrike" cap="none" normalizeH="0" baseline="0" dirty="0">
                <a:ln>
                  <a:noFill/>
                </a:ln>
                <a:effectLst/>
              </a:rPr>
              <a:t> </a:t>
            </a:r>
            <a:r>
              <a:rPr kumimoji="0" lang="tr-TR" altLang="tr-TR" sz="1600" b="0" i="0" u="none" strike="noStrike" cap="none" normalizeH="0" baseline="0" dirty="0" err="1">
                <a:ln>
                  <a:noFill/>
                </a:ln>
                <a:effectLst/>
              </a:rPr>
              <a:t>library</a:t>
            </a:r>
            <a:r>
              <a:rPr kumimoji="0" lang="tr-TR" altLang="tr-TR" sz="1600" b="0" i="0" u="none" strike="noStrike" cap="none" normalizeH="0" baseline="0" dirty="0">
                <a:ln>
                  <a:noFill/>
                </a:ln>
                <a:effectLst/>
              </a:rPr>
              <a:t>.</a:t>
            </a:r>
            <a:r>
              <a:rPr kumimoji="0" lang="tr-TR" altLang="tr-TR" sz="16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a:ln>
                  <a:noFill/>
                </a:ln>
                <a:effectLst/>
                <a:latin typeface="Arial" panose="020B0604020202020204" pitchFamily="34" charset="0"/>
              </a:rPr>
              <a:t>Main </a:t>
            </a:r>
            <a:r>
              <a:rPr kumimoji="0" lang="tr-TR" altLang="tr-TR" sz="1600" b="1" i="0" u="none" strike="noStrike" cap="none" normalizeH="0" baseline="0" dirty="0" err="1">
                <a:ln>
                  <a:noFill/>
                </a:ln>
                <a:effectLst/>
                <a:latin typeface="Arial" panose="020B0604020202020204" pitchFamily="34" charset="0"/>
              </a:rPr>
              <a:t>Techniques</a:t>
            </a:r>
            <a:r>
              <a:rPr kumimoji="0" lang="tr-TR" altLang="tr-TR" sz="1600" b="1" i="0" u="none" strike="noStrike" cap="none" normalizeH="0" baseline="0" dirty="0">
                <a:ln>
                  <a:noFill/>
                </a:ln>
                <a:effectLst/>
                <a:latin typeface="Arial" panose="020B0604020202020204" pitchFamily="34" charset="0"/>
              </a:rPr>
              <a:t> </a:t>
            </a:r>
            <a:r>
              <a:rPr kumimoji="0" lang="tr-TR" altLang="tr-TR" sz="1600" b="1" i="0" u="none" strike="noStrike" cap="none" normalizeH="0" baseline="0" dirty="0" err="1">
                <a:ln>
                  <a:noFill/>
                </a:ln>
                <a:effectLst/>
                <a:latin typeface="Arial" panose="020B0604020202020204" pitchFamily="34" charset="0"/>
              </a:rPr>
              <a:t>Applied</a:t>
            </a:r>
            <a:r>
              <a:rPr kumimoji="0" lang="tr-TR" altLang="tr-TR" sz="1600" b="1" i="0" u="none" strike="noStrike" cap="none" normalizeH="0" baseline="0" dirty="0">
                <a:ln>
                  <a:noFill/>
                </a:ln>
                <a:effectLst/>
                <a:latin typeface="Arial" panose="020B0604020202020204" pitchFamily="34" charset="0"/>
              </a:rPr>
              <a:t>:</a:t>
            </a:r>
            <a:r>
              <a:rPr kumimoji="0" lang="tr-TR" altLang="tr-TR" sz="16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tr-TR" altLang="tr-TR" sz="1600" b="0" i="0" u="none" strike="noStrike" cap="none" normalizeH="0" baseline="0" dirty="0" err="1">
                <a:ln>
                  <a:noFill/>
                </a:ln>
                <a:effectLst/>
                <a:latin typeface="Arial" panose="020B0604020202020204" pitchFamily="34" charset="0"/>
              </a:rPr>
              <a:t>HorizontalFlip</a:t>
            </a:r>
            <a:endParaRPr kumimoji="0" lang="tr-TR" altLang="tr-TR"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tr-TR" altLang="tr-TR" sz="1600" b="0" i="0" u="none" strike="noStrike" cap="none" normalizeH="0" baseline="0" dirty="0" err="1">
                <a:ln>
                  <a:noFill/>
                </a:ln>
                <a:effectLst/>
                <a:latin typeface="Arial" panose="020B0604020202020204" pitchFamily="34" charset="0"/>
              </a:rPr>
              <a:t>RandomResizedCrop</a:t>
            </a:r>
            <a:endParaRPr kumimoji="0" lang="tr-TR" altLang="tr-TR"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tr-TR" altLang="tr-TR" sz="1600" b="0" i="0" u="none" strike="noStrike" cap="none" normalizeH="0" baseline="0" dirty="0" err="1">
                <a:ln>
                  <a:noFill/>
                </a:ln>
                <a:effectLst/>
                <a:latin typeface="Arial" panose="020B0604020202020204" pitchFamily="34" charset="0"/>
              </a:rPr>
              <a:t>ColorJitter</a:t>
            </a:r>
            <a:endParaRPr kumimoji="0" lang="tr-TR" altLang="tr-TR"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tr-TR" altLang="tr-TR" sz="1600" b="0" i="0" u="none" strike="noStrike" cap="none" normalizeH="0" baseline="0" dirty="0" err="1">
                <a:ln>
                  <a:noFill/>
                </a:ln>
                <a:effectLst/>
                <a:latin typeface="Arial" panose="020B0604020202020204" pitchFamily="34" charset="0"/>
              </a:rPr>
              <a:t>RandomBrightnessContrast</a:t>
            </a:r>
            <a:endParaRPr kumimoji="0" lang="tr-TR" altLang="tr-TR"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tr-TR" altLang="tr-TR" sz="1600" b="0" i="0" u="none" strike="noStrike" cap="none" normalizeH="0" baseline="0" dirty="0" err="1">
                <a:ln>
                  <a:noFill/>
                </a:ln>
                <a:effectLst/>
                <a:latin typeface="Arial" panose="020B0604020202020204" pitchFamily="34" charset="0"/>
              </a:rPr>
              <a:t>GaussNoise</a:t>
            </a:r>
            <a:endParaRPr kumimoji="0" lang="tr-TR" altLang="tr-TR"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tr-TR" altLang="tr-TR" sz="1600" b="0" i="0" u="none" strike="noStrike" cap="none" normalizeH="0" baseline="0" dirty="0" err="1">
                <a:ln>
                  <a:noFill/>
                </a:ln>
                <a:effectLst/>
                <a:latin typeface="Arial" panose="020B0604020202020204" pitchFamily="34" charset="0"/>
              </a:rPr>
              <a:t>ShiftScaleRotate</a:t>
            </a:r>
            <a:endParaRPr kumimoji="0" lang="tr-TR" altLang="tr-TR" sz="1600" b="0" i="0" u="none" strike="noStrike" cap="none" normalizeH="0" baseline="0" dirty="0">
              <a:ln>
                <a:noFill/>
              </a:ln>
              <a:effectLst/>
              <a:latin typeface="Arial" panose="020B0604020202020204" pitchFamily="34" charset="0"/>
            </a:endParaRPr>
          </a:p>
        </p:txBody>
      </p:sp>
      <p:pic>
        <p:nvPicPr>
          <p:cNvPr id="6" name="Resim 5" descr="ekran görüntüsü, panorama içeren bir resim&#10;&#10;Yapay zeka tarafından oluşturulan içerik yanlış olabilir.">
            <a:extLst>
              <a:ext uri="{FF2B5EF4-FFF2-40B4-BE49-F238E27FC236}">
                <a16:creationId xmlns:a16="http://schemas.microsoft.com/office/drawing/2014/main" id="{D0E7450B-D579-88EF-C9F2-EC4E4B4902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4350" y="2372868"/>
            <a:ext cx="6191570" cy="2810764"/>
          </a:xfrm>
          <a:prstGeom prst="rect">
            <a:avLst/>
          </a:prstGeom>
        </p:spPr>
      </p:pic>
    </p:spTree>
    <p:extLst>
      <p:ext uri="{BB962C8B-B14F-4D97-AF65-F5344CB8AC3E}">
        <p14:creationId xmlns:p14="http://schemas.microsoft.com/office/powerpoint/2010/main" val="1066431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Rectangle 1">
            <a:extLst>
              <a:ext uri="{FF2B5EF4-FFF2-40B4-BE49-F238E27FC236}">
                <a16:creationId xmlns:a16="http://schemas.microsoft.com/office/drawing/2014/main" id="{CCB515FD-7F9E-EF14-09F3-A26C16D281D0}"/>
              </a:ext>
            </a:extLst>
          </p:cNvPr>
          <p:cNvSpPr>
            <a:spLocks noGrp="1" noChangeArrowheads="1"/>
          </p:cNvSpPr>
          <p:nvPr>
            <p:ph type="title"/>
          </p:nvPr>
        </p:nvSpPr>
        <p:spPr bwMode="auto">
          <a:xfrm>
            <a:off x="838200" y="673770"/>
            <a:ext cx="3220329" cy="202722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fontScale="90000"/>
          </a:bodyPr>
          <a:lstStyle/>
          <a:p>
            <a:pPr marL="0" marR="0" lvl="0" indent="0" defTabSz="914400" rtl="0" eaLnBrk="0" fontAlgn="base" latinLnBrk="0" hangingPunct="0">
              <a:spcBef>
                <a:spcPct val="0"/>
              </a:spcBef>
              <a:spcAft>
                <a:spcPct val="0"/>
              </a:spcAft>
              <a:buClrTx/>
              <a:buSzTx/>
              <a:buFontTx/>
              <a:buNone/>
              <a:tabLst/>
            </a:pPr>
            <a:r>
              <a:rPr kumimoji="0" lang="en-US" altLang="tr-TR" sz="4600" b="0" i="0" u="none" strike="noStrike" cap="none" normalizeH="0" baseline="0" dirty="0">
                <a:ln>
                  <a:noFill/>
                </a:ln>
                <a:solidFill>
                  <a:srgbClr val="FFFFFF"/>
                </a:solidFill>
                <a:effectLst/>
                <a:latin typeface="Arial" panose="020B0604020202020204" pitchFamily="34" charset="0"/>
              </a:rPr>
              <a:t>Model Used and Our Approach</a:t>
            </a:r>
            <a:endParaRPr lang="tr-TR" altLang="tr-TR" sz="4600" dirty="0">
              <a:solidFill>
                <a:srgbClr val="FFFFFF"/>
              </a:solidFill>
              <a:latin typeface="Arial" panose="020B0604020202020204" pitchFamily="34" charset="0"/>
            </a:endParaRPr>
          </a:p>
        </p:txBody>
      </p:sp>
      <p:graphicFrame>
        <p:nvGraphicFramePr>
          <p:cNvPr id="15" name="Rectangle 8">
            <a:extLst>
              <a:ext uri="{FF2B5EF4-FFF2-40B4-BE49-F238E27FC236}">
                <a16:creationId xmlns:a16="http://schemas.microsoft.com/office/drawing/2014/main" id="{755E21EC-6877-C6CD-BAB4-B99D288F5C73}"/>
              </a:ext>
            </a:extLst>
          </p:cNvPr>
          <p:cNvGraphicFramePr>
            <a:graphicFrameLocks noGrp="1"/>
          </p:cNvGraphicFramePr>
          <p:nvPr>
            <p:ph idx="1"/>
            <p:extLst>
              <p:ext uri="{D42A27DB-BD31-4B8C-83A1-F6EECF244321}">
                <p14:modId xmlns:p14="http://schemas.microsoft.com/office/powerpoint/2010/main" val="2640116803"/>
              </p:ext>
            </p:extLst>
          </p:nvPr>
        </p:nvGraphicFramePr>
        <p:xfrm>
          <a:off x="5542672" y="541606"/>
          <a:ext cx="6242928" cy="57372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53741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3F1875A-0775-EFBD-5068-0320E5B61BE0}"/>
              </a:ext>
            </a:extLst>
          </p:cNvPr>
          <p:cNvSpPr>
            <a:spLocks noGrp="1"/>
          </p:cNvSpPr>
          <p:nvPr>
            <p:ph type="title"/>
          </p:nvPr>
        </p:nvSpPr>
        <p:spPr/>
        <p:txBody>
          <a:bodyPr/>
          <a:lstStyle/>
          <a:p>
            <a:r>
              <a:rPr lang="tr-TR" dirty="0" err="1"/>
              <a:t>Methodology</a:t>
            </a:r>
            <a:r>
              <a:rPr lang="tr-TR" dirty="0"/>
              <a:t> – Training </a:t>
            </a:r>
            <a:r>
              <a:rPr lang="tr-TR" dirty="0" err="1"/>
              <a:t>Details</a:t>
            </a:r>
            <a:endParaRPr lang="tr-TR" dirty="0"/>
          </a:p>
        </p:txBody>
      </p:sp>
      <p:graphicFrame>
        <p:nvGraphicFramePr>
          <p:cNvPr id="8" name="Rectangle 1">
            <a:extLst>
              <a:ext uri="{FF2B5EF4-FFF2-40B4-BE49-F238E27FC236}">
                <a16:creationId xmlns:a16="http://schemas.microsoft.com/office/drawing/2014/main" id="{4D476EE7-46D5-D51D-B090-C7D50A3E338B}"/>
              </a:ext>
            </a:extLst>
          </p:cNvPr>
          <p:cNvGraphicFramePr>
            <a:graphicFrameLocks noGrp="1"/>
          </p:cNvGraphicFramePr>
          <p:nvPr>
            <p:ph idx="1"/>
            <p:extLst>
              <p:ext uri="{D42A27DB-BD31-4B8C-83A1-F6EECF244321}">
                <p14:modId xmlns:p14="http://schemas.microsoft.com/office/powerpoint/2010/main" val="350314884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7113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E9F845C-2770-8706-FA46-BB0CC4893B98}"/>
              </a:ext>
            </a:extLst>
          </p:cNvPr>
          <p:cNvSpPr>
            <a:spLocks noGrp="1"/>
          </p:cNvSpPr>
          <p:nvPr>
            <p:ph type="title"/>
          </p:nvPr>
        </p:nvSpPr>
        <p:spPr>
          <a:xfrm>
            <a:off x="686834" y="1153572"/>
            <a:ext cx="3200400" cy="4461163"/>
          </a:xfrm>
        </p:spPr>
        <p:txBody>
          <a:bodyPr>
            <a:normAutofit/>
          </a:bodyPr>
          <a:lstStyle/>
          <a:p>
            <a:r>
              <a:rPr lang="tr-TR" sz="3700" dirty="0">
                <a:solidFill>
                  <a:srgbClr val="FFFFFF"/>
                </a:solidFill>
              </a:rPr>
              <a:t>Evaluation </a:t>
            </a:r>
            <a:r>
              <a:rPr lang="tr-TR" sz="3700" dirty="0" err="1">
                <a:solidFill>
                  <a:srgbClr val="FFFFFF"/>
                </a:solidFill>
              </a:rPr>
              <a:t>Metrics</a:t>
            </a:r>
            <a:endParaRPr lang="tr-TR" sz="3700" dirty="0">
              <a:solidFill>
                <a:srgbClr val="FFFFFF"/>
              </a:solidFill>
            </a:endParaRPr>
          </a:p>
        </p:txBody>
      </p:sp>
      <p:sp>
        <p:nvSpPr>
          <p:cNvPr id="13" name="Arc 1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Rectangle 1">
            <a:extLst>
              <a:ext uri="{FF2B5EF4-FFF2-40B4-BE49-F238E27FC236}">
                <a16:creationId xmlns:a16="http://schemas.microsoft.com/office/drawing/2014/main" id="{E734CEFA-0BA3-63D7-373C-94A7FB1F30D8}"/>
              </a:ext>
            </a:extLst>
          </p:cNvPr>
          <p:cNvSpPr>
            <a:spLocks noGrp="1" noChangeArrowheads="1"/>
          </p:cNvSpPr>
          <p:nvPr>
            <p:ph idx="1"/>
          </p:nvPr>
        </p:nvSpPr>
        <p:spPr bwMode="auto">
          <a:xfrm>
            <a:off x="4447308" y="591344"/>
            <a:ext cx="7057858" cy="558561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Char char="•"/>
              <a:tabLst/>
            </a:pPr>
            <a:r>
              <a:rPr kumimoji="0" lang="tr-TR" altLang="tr-TR" sz="2000" b="1" i="0" u="none" strike="noStrike" cap="none" normalizeH="0" baseline="0" dirty="0">
                <a:ln>
                  <a:noFill/>
                </a:ln>
                <a:effectLst/>
                <a:latin typeface="Arial" panose="020B0604020202020204" pitchFamily="34" charset="0"/>
              </a:rPr>
              <a:t>Main </a:t>
            </a:r>
            <a:r>
              <a:rPr kumimoji="0" lang="tr-TR" altLang="tr-TR" sz="2000" b="1" i="0" u="none" strike="noStrike" cap="none" normalizeH="0" baseline="0" dirty="0" err="1">
                <a:ln>
                  <a:noFill/>
                </a:ln>
                <a:effectLst/>
                <a:latin typeface="Arial" panose="020B0604020202020204" pitchFamily="34" charset="0"/>
              </a:rPr>
              <a:t>Metrics</a:t>
            </a:r>
            <a:r>
              <a:rPr kumimoji="0" lang="tr-TR" altLang="tr-TR" sz="2000" b="1" i="0" u="none" strike="noStrike" cap="none" normalizeH="0" baseline="0" dirty="0">
                <a:ln>
                  <a:noFill/>
                </a:ln>
                <a:effectLst/>
                <a:latin typeface="Arial" panose="020B0604020202020204" pitchFamily="34" charset="0"/>
              </a:rPr>
              <a:t> </a:t>
            </a:r>
            <a:r>
              <a:rPr kumimoji="0" lang="tr-TR" altLang="tr-TR" sz="2000" b="1" i="0" u="none" strike="noStrike" cap="none" normalizeH="0" baseline="0" dirty="0" err="1">
                <a:ln>
                  <a:noFill/>
                </a:ln>
                <a:effectLst/>
                <a:latin typeface="Arial" panose="020B0604020202020204" pitchFamily="34" charset="0"/>
              </a:rPr>
              <a:t>Used</a:t>
            </a:r>
            <a:r>
              <a:rPr kumimoji="0" lang="tr-TR" altLang="tr-TR" sz="2000" b="1" i="0" u="none" strike="noStrike" cap="none" normalizeH="0" baseline="0" dirty="0">
                <a:ln>
                  <a:noFill/>
                </a:ln>
                <a:effectLst/>
                <a:latin typeface="Arial" panose="020B0604020202020204" pitchFamily="34" charset="0"/>
              </a:rPr>
              <a:t>:</a:t>
            </a:r>
            <a:r>
              <a:rPr kumimoji="0" lang="tr-TR" altLang="tr-TR" sz="20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tr-TR" altLang="tr-TR" sz="2000" b="1" i="0" u="none" strike="noStrike" cap="none" normalizeH="0" baseline="0" dirty="0" err="1">
                <a:ln>
                  <a:noFill/>
                </a:ln>
                <a:effectLst/>
                <a:latin typeface="Arial" panose="020B0604020202020204" pitchFamily="34" charset="0"/>
              </a:rPr>
              <a:t>Mean</a:t>
            </a:r>
            <a:r>
              <a:rPr kumimoji="0" lang="tr-TR" altLang="tr-TR" sz="2000" b="1" i="0" u="none" strike="noStrike" cap="none" normalizeH="0" baseline="0" dirty="0">
                <a:ln>
                  <a:noFill/>
                </a:ln>
                <a:effectLst/>
                <a:latin typeface="Arial" panose="020B0604020202020204" pitchFamily="34" charset="0"/>
              </a:rPr>
              <a:t> </a:t>
            </a:r>
            <a:r>
              <a:rPr kumimoji="0" lang="tr-TR" altLang="tr-TR" sz="2000" b="1" i="0" u="none" strike="noStrike" cap="none" normalizeH="0" baseline="0" dirty="0" err="1">
                <a:ln>
                  <a:noFill/>
                </a:ln>
                <a:effectLst/>
                <a:latin typeface="Arial" panose="020B0604020202020204" pitchFamily="34" charset="0"/>
              </a:rPr>
              <a:t>Absolute</a:t>
            </a:r>
            <a:r>
              <a:rPr kumimoji="0" lang="tr-TR" altLang="tr-TR" sz="2000" b="1" i="0" u="none" strike="noStrike" cap="none" normalizeH="0" baseline="0" dirty="0">
                <a:ln>
                  <a:noFill/>
                </a:ln>
                <a:effectLst/>
                <a:latin typeface="Arial" panose="020B0604020202020204" pitchFamily="34" charset="0"/>
              </a:rPr>
              <a:t> </a:t>
            </a:r>
            <a:r>
              <a:rPr kumimoji="0" lang="tr-TR" altLang="tr-TR" sz="2000" b="1" i="0" u="none" strike="noStrike" cap="none" normalizeH="0" baseline="0" dirty="0" err="1">
                <a:ln>
                  <a:noFill/>
                </a:ln>
                <a:effectLst/>
                <a:latin typeface="Arial" panose="020B0604020202020204" pitchFamily="34" charset="0"/>
              </a:rPr>
              <a:t>Error</a:t>
            </a:r>
            <a:r>
              <a:rPr kumimoji="0" lang="tr-TR" altLang="tr-TR" sz="2000" b="1" i="0" u="none" strike="noStrike" cap="none" normalizeH="0" baseline="0" dirty="0">
                <a:ln>
                  <a:noFill/>
                </a:ln>
                <a:effectLst/>
                <a:latin typeface="Arial" panose="020B0604020202020204" pitchFamily="34" charset="0"/>
              </a:rPr>
              <a:t> (MAE):</a:t>
            </a:r>
            <a:r>
              <a:rPr kumimoji="0" lang="tr-TR" altLang="tr-TR" sz="2000" b="0" i="0" u="none" strike="noStrike" cap="none" normalizeH="0" baseline="0" dirty="0">
                <a:ln>
                  <a:noFill/>
                </a:ln>
                <a:effectLst/>
                <a:latin typeface="Arial" panose="020B0604020202020204" pitchFamily="34" charset="0"/>
              </a:rPr>
              <a:t> </a:t>
            </a:r>
            <a:r>
              <a:rPr kumimoji="0" lang="en-US" altLang="tr-TR" sz="2000" b="0" i="0" u="none" strike="noStrike" cap="none" normalizeH="0" baseline="0" dirty="0">
                <a:ln>
                  <a:noFill/>
                </a:ln>
                <a:effectLst/>
                <a:latin typeface="Arial" panose="020B0604020202020204" pitchFamily="34" charset="0"/>
              </a:rPr>
              <a:t>The average absolute difference between the predicted and real number of people. |Real - Predicted|</a:t>
            </a:r>
            <a:endParaRPr kumimoji="0" lang="tr-TR" altLang="tr-TR" sz="20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2000" b="1" i="0" u="none" strike="noStrike" cap="none" normalizeH="0" baseline="0" dirty="0">
                <a:ln>
                  <a:noFill/>
                </a:ln>
                <a:effectLst/>
                <a:latin typeface="Arial" panose="020B0604020202020204" pitchFamily="34" charset="0"/>
              </a:rPr>
              <a:t>Root Mean Squared Error (RMSE)</a:t>
            </a:r>
            <a:r>
              <a:rPr kumimoji="0" lang="tr-TR" altLang="tr-TR" sz="2000" b="1" i="0" u="none" strike="noStrike" cap="none" normalizeH="0" baseline="0" dirty="0">
                <a:ln>
                  <a:noFill/>
                </a:ln>
                <a:effectLst/>
                <a:latin typeface="Arial" panose="020B0604020202020204" pitchFamily="34" charset="0"/>
              </a:rPr>
              <a:t>:</a:t>
            </a:r>
            <a:r>
              <a:rPr kumimoji="0" lang="tr-TR" altLang="tr-TR" sz="2000" b="0" i="0" u="none" strike="noStrike" cap="none" normalizeH="0" baseline="0" dirty="0">
                <a:ln>
                  <a:noFill/>
                </a:ln>
                <a:effectLst/>
                <a:latin typeface="Arial" panose="020B0604020202020204" pitchFamily="34" charset="0"/>
              </a:rPr>
              <a:t> </a:t>
            </a:r>
            <a:r>
              <a:rPr kumimoji="0" lang="en-US" altLang="tr-TR" sz="2000" b="0" i="0" u="none" strike="noStrike" cap="none" normalizeH="0" baseline="0" dirty="0">
                <a:ln>
                  <a:noFill/>
                </a:ln>
                <a:effectLst/>
                <a:latin typeface="Arial" panose="020B0604020202020204" pitchFamily="34" charset="0"/>
              </a:rPr>
              <a:t>More sensitive to large errors. sqrt(average((Real - Predicted)^2))</a:t>
            </a:r>
            <a:endParaRPr kumimoji="0" lang="tr-TR" altLang="tr-TR" sz="2000" b="0" i="0" u="none" strike="noStrike" cap="none" normalizeH="0" baseline="0" dirty="0">
              <a:ln>
                <a:noFill/>
              </a:ln>
              <a:effectLst/>
            </a:endParaRPr>
          </a:p>
          <a:p>
            <a:pPr marL="0" marR="0" lvl="0" indent="0" defTabSz="914400" rtl="0" eaLnBrk="0" fontAlgn="base" latinLnBrk="0" hangingPunct="0">
              <a:spcBef>
                <a:spcPct val="0"/>
              </a:spcBef>
              <a:spcAft>
                <a:spcPts val="600"/>
              </a:spcAft>
              <a:buClrTx/>
              <a:buSzTx/>
              <a:buFontTx/>
              <a:buChar char="•"/>
              <a:tabLst/>
            </a:pPr>
            <a:r>
              <a:rPr kumimoji="0" lang="tr-TR" altLang="tr-TR" sz="2000" b="1" i="0" u="none" strike="noStrike" cap="none" normalizeH="0" baseline="0" dirty="0" err="1">
                <a:ln>
                  <a:noFill/>
                </a:ln>
                <a:effectLst/>
                <a:latin typeface="Arial" panose="020B0604020202020204" pitchFamily="34" charset="0"/>
              </a:rPr>
              <a:t>Why</a:t>
            </a:r>
            <a:r>
              <a:rPr kumimoji="0" lang="tr-TR" altLang="tr-TR" sz="2000" b="1" i="0" u="none" strike="noStrike" cap="none" normalizeH="0" baseline="0" dirty="0">
                <a:ln>
                  <a:noFill/>
                </a:ln>
                <a:effectLst/>
                <a:latin typeface="Arial" panose="020B0604020202020204" pitchFamily="34" charset="0"/>
              </a:rPr>
              <a:t> MAE </a:t>
            </a:r>
            <a:r>
              <a:rPr kumimoji="0" lang="tr-TR" altLang="tr-TR" sz="2000" b="1" i="0" u="none" strike="noStrike" cap="none" normalizeH="0" baseline="0" dirty="0" err="1">
                <a:ln>
                  <a:noFill/>
                </a:ln>
                <a:effectLst/>
                <a:latin typeface="Arial" panose="020B0604020202020204" pitchFamily="34" charset="0"/>
              </a:rPr>
              <a:t>and</a:t>
            </a:r>
            <a:r>
              <a:rPr kumimoji="0" lang="tr-TR" altLang="tr-TR" sz="2000" b="1" i="0" u="none" strike="noStrike" cap="none" normalizeH="0" baseline="0" dirty="0">
                <a:ln>
                  <a:noFill/>
                </a:ln>
                <a:effectLst/>
                <a:latin typeface="Arial" panose="020B0604020202020204" pitchFamily="34" charset="0"/>
              </a:rPr>
              <a:t> RMSE?</a:t>
            </a:r>
            <a:r>
              <a:rPr kumimoji="0" lang="tr-TR" altLang="tr-TR" sz="20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en-US" altLang="tr-TR" sz="2000" b="0" i="0" u="none" strike="noStrike" cap="none" normalizeH="0" baseline="0" dirty="0">
                <a:ln>
                  <a:noFill/>
                </a:ln>
                <a:effectLst/>
                <a:latin typeface="Arial" panose="020B0604020202020204" pitchFamily="34" charset="0"/>
              </a:rPr>
              <a:t>Our project is a </a:t>
            </a:r>
            <a:r>
              <a:rPr kumimoji="0" lang="en-US" altLang="tr-TR" sz="2000" b="1" i="0" u="none" strike="noStrike" cap="none" normalizeH="0" baseline="0" dirty="0">
                <a:ln>
                  <a:noFill/>
                </a:ln>
                <a:effectLst/>
                <a:latin typeface="Arial" panose="020B0604020202020204" pitchFamily="34" charset="0"/>
              </a:rPr>
              <a:t>regression problem </a:t>
            </a:r>
            <a:r>
              <a:rPr kumimoji="0" lang="en-US" altLang="tr-TR" sz="2000" b="0" i="0" u="none" strike="noStrike" cap="none" normalizeH="0" baseline="0" dirty="0">
                <a:ln>
                  <a:noFill/>
                </a:ln>
                <a:effectLst/>
                <a:latin typeface="Arial" panose="020B0604020202020204" pitchFamily="34" charset="0"/>
              </a:rPr>
              <a:t>(predicting a continuous number of people).</a:t>
            </a:r>
            <a:endParaRPr kumimoji="0" lang="tr-TR" altLang="tr-TR" sz="20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2000" b="0" i="0" u="none" strike="noStrike" cap="none" normalizeH="0" baseline="0" dirty="0">
                <a:ln>
                  <a:noFill/>
                </a:ln>
                <a:effectLst/>
                <a:latin typeface="Arial" panose="020B0604020202020204" pitchFamily="34" charset="0"/>
              </a:rPr>
              <a:t>MAE and RMSE are standard and suitable metrics for regression tasks like this, showing how accurate our model's count is.</a:t>
            </a:r>
            <a:endParaRPr kumimoji="0" lang="tr-TR" altLang="tr-TR" sz="20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tr-TR" sz="2000" b="1" i="0" u="none" strike="noStrike" cap="none" normalizeH="0" baseline="0" dirty="0">
                <a:ln>
                  <a:noFill/>
                </a:ln>
                <a:effectLst/>
                <a:latin typeface="Arial" panose="020B0604020202020204" pitchFamily="34" charset="0"/>
              </a:rPr>
              <a:t>Why Not Other Metrics (Accuracy, Precision, Recall,F1</a:t>
            </a:r>
            <a:r>
              <a:rPr kumimoji="0" lang="tr-TR" altLang="tr-TR" sz="2000" b="1" i="0" u="none" strike="noStrike" cap="none" normalizeH="0" baseline="0" dirty="0">
                <a:ln>
                  <a:noFill/>
                </a:ln>
                <a:effectLst/>
                <a:latin typeface="Arial" panose="020B0604020202020204" pitchFamily="34" charset="0"/>
              </a:rPr>
              <a:t>):</a:t>
            </a:r>
            <a:r>
              <a:rPr kumimoji="0" lang="tr-TR" altLang="tr-TR" sz="20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None/>
              <a:tabLst/>
            </a:pPr>
            <a:r>
              <a:rPr kumimoji="0" lang="en-US" altLang="tr-TR" sz="2000" b="0" i="0" u="none" strike="noStrike" cap="none" normalizeH="0" baseline="0" dirty="0">
                <a:ln>
                  <a:noFill/>
                </a:ln>
                <a:effectLst/>
                <a:latin typeface="Arial" panose="020B0604020202020204" pitchFamily="34" charset="0"/>
              </a:rPr>
              <a:t>These metrics are designed for classification problems</a:t>
            </a:r>
            <a:r>
              <a:rPr kumimoji="0" lang="tr-TR" altLang="tr-TR" sz="2000" b="0" i="0" u="none" strike="noStrike" cap="none" normalizeH="0" baseline="0" dirty="0">
                <a:ln>
                  <a:noFill/>
                </a:ln>
                <a:effectLst/>
                <a:latin typeface="Arial" panose="020B0604020202020204" pitchFamily="34" charset="0"/>
              </a:rPr>
              <a:t>.</a:t>
            </a:r>
          </a:p>
          <a:p>
            <a:pPr marL="0" marR="0" lvl="0" indent="0" defTabSz="914400" rtl="0" eaLnBrk="0" fontAlgn="base" latinLnBrk="0" hangingPunct="0">
              <a:spcBef>
                <a:spcPct val="0"/>
              </a:spcBef>
              <a:spcAft>
                <a:spcPts val="600"/>
              </a:spcAft>
              <a:buClrTx/>
              <a:buSzTx/>
              <a:buNone/>
              <a:tabLst/>
            </a:pPr>
            <a:r>
              <a:rPr kumimoji="0" lang="en-US" altLang="tr-TR" sz="2000" b="0" i="0" u="none" strike="noStrike" cap="none" normalizeH="0" baseline="0" dirty="0">
                <a:ln>
                  <a:noFill/>
                </a:ln>
                <a:effectLst/>
                <a:latin typeface="Arial" panose="020B0604020202020204" pitchFamily="34" charset="0"/>
              </a:rPr>
              <a:t>They are not directly useful for our task of density estimation and counting people.</a:t>
            </a:r>
            <a:endParaRPr kumimoji="0" lang="tr-TR" altLang="tr-TR"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2916004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06BC23CF-BDD4-6F60-77CA-001A6ADCB654}"/>
              </a:ext>
            </a:extLst>
          </p:cNvPr>
          <p:cNvSpPr>
            <a:spLocks noGrp="1"/>
          </p:cNvSpPr>
          <p:nvPr>
            <p:ph type="title"/>
          </p:nvPr>
        </p:nvSpPr>
        <p:spPr>
          <a:xfrm>
            <a:off x="301336" y="878726"/>
            <a:ext cx="3638786" cy="1283664"/>
          </a:xfrm>
        </p:spPr>
        <p:txBody>
          <a:bodyPr anchor="b">
            <a:normAutofit/>
          </a:bodyPr>
          <a:lstStyle/>
          <a:p>
            <a:r>
              <a:rPr lang="tr-TR" sz="3800" dirty="0" err="1"/>
              <a:t>Results</a:t>
            </a:r>
            <a:r>
              <a:rPr lang="tr-TR" sz="3800" dirty="0"/>
              <a:t> – Training </a:t>
            </a:r>
            <a:r>
              <a:rPr lang="tr-TR" sz="3800" dirty="0" err="1"/>
              <a:t>Performance</a:t>
            </a:r>
            <a:endParaRPr lang="tr-TR" sz="3800" dirty="0"/>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3">
            <a:extLst>
              <a:ext uri="{FF2B5EF4-FFF2-40B4-BE49-F238E27FC236}">
                <a16:creationId xmlns:a16="http://schemas.microsoft.com/office/drawing/2014/main" id="{EB8DFD1E-4DE3-5394-A348-2E25F56EEDE4}"/>
              </a:ext>
            </a:extLst>
          </p:cNvPr>
          <p:cNvSpPr>
            <a:spLocks noGrp="1" noChangeArrowheads="1"/>
          </p:cNvSpPr>
          <p:nvPr>
            <p:ph idx="1"/>
          </p:nvPr>
        </p:nvSpPr>
        <p:spPr bwMode="auto">
          <a:xfrm>
            <a:off x="301336" y="3016400"/>
            <a:ext cx="3854104" cy="337469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a:ln>
                  <a:noFill/>
                </a:ln>
                <a:effectLst/>
                <a:latin typeface="Arial" panose="020B0604020202020204" pitchFamily="34" charset="0"/>
              </a:rPr>
              <a:t>Learning </a:t>
            </a:r>
            <a:r>
              <a:rPr kumimoji="0" lang="tr-TR" altLang="tr-TR" sz="1600" b="1" i="0" u="none" strike="noStrike" cap="none" normalizeH="0" baseline="0" dirty="0" err="1">
                <a:ln>
                  <a:noFill/>
                </a:ln>
                <a:effectLst/>
                <a:latin typeface="Arial" panose="020B0604020202020204" pitchFamily="34" charset="0"/>
              </a:rPr>
              <a:t>Status</a:t>
            </a:r>
            <a:r>
              <a:rPr kumimoji="0" lang="tr-TR" altLang="tr-TR" sz="1600" b="1" i="0" u="none" strike="noStrike" cap="none" normalizeH="0" baseline="0" dirty="0">
                <a:ln>
                  <a:noFill/>
                </a:ln>
                <a:effectLst/>
                <a:latin typeface="Arial" panose="020B0604020202020204" pitchFamily="34" charset="0"/>
              </a:rPr>
              <a:t>:</a:t>
            </a:r>
            <a:r>
              <a:rPr kumimoji="0" lang="tr-TR" altLang="tr-TR" sz="1600" b="0" i="0" u="none" strike="noStrike" cap="none" normalizeH="0" baseline="0" dirty="0">
                <a:ln>
                  <a:noFill/>
                </a:ln>
                <a:effectLst/>
                <a:latin typeface="Arial" panose="020B0604020202020204" pitchFamily="34" charset="0"/>
              </a:rPr>
              <a:t> </a:t>
            </a:r>
            <a:r>
              <a:rPr kumimoji="0" lang="en-US" altLang="tr-TR" sz="1600" b="0" i="0" u="none" strike="noStrike" cap="none" normalizeH="0" baseline="0" dirty="0">
                <a:ln>
                  <a:noFill/>
                </a:ln>
                <a:effectLst/>
                <a:latin typeface="Arial" panose="020B0604020202020204" pitchFamily="34" charset="0"/>
              </a:rPr>
              <a:t>The model showed learning throughout the training process</a:t>
            </a:r>
            <a:r>
              <a:rPr kumimoji="0" lang="tr-TR" altLang="tr-TR" sz="1600" b="0" i="0" u="none" strike="noStrike" cap="none" normalizeH="0" baseline="0" dirty="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err="1">
                <a:ln>
                  <a:noFill/>
                </a:ln>
                <a:effectLst/>
                <a:latin typeface="Arial" panose="020B0604020202020204" pitchFamily="34" charset="0"/>
              </a:rPr>
              <a:t>Overfitting</a:t>
            </a:r>
            <a:r>
              <a:rPr kumimoji="0" lang="tr-TR" altLang="tr-TR" sz="1600" b="1" i="0" u="none" strike="noStrike" cap="none" normalizeH="0" baseline="0" dirty="0">
                <a:ln>
                  <a:noFill/>
                </a:ln>
                <a:effectLst/>
                <a:latin typeface="Arial" panose="020B0604020202020204" pitchFamily="34" charset="0"/>
              </a:rPr>
              <a:t>:</a:t>
            </a:r>
            <a:r>
              <a:rPr kumimoji="0" lang="tr-TR" altLang="tr-TR" sz="1600" b="0" i="0" u="none" strike="noStrike" cap="none" normalizeH="0" baseline="0" dirty="0">
                <a:ln>
                  <a:noFill/>
                </a:ln>
                <a:effectLst/>
                <a:latin typeface="Arial" panose="020B0604020202020204" pitchFamily="34" charset="0"/>
              </a:rPr>
              <a:t> </a:t>
            </a:r>
            <a:r>
              <a:rPr kumimoji="0" lang="en-US" altLang="tr-TR" sz="1600" b="0" i="0" u="none" strike="noStrike" cap="none" normalizeH="0" baseline="0" dirty="0">
                <a:ln>
                  <a:noFill/>
                </a:ln>
                <a:effectLst/>
                <a:latin typeface="Arial Unicode MS"/>
              </a:rPr>
              <a:t>Towards the end of the training, there was a slight increase in the validation loss; this might suggest the model was starting to overfit a little. This was managed by the early stopping feature (saving the best model)</a:t>
            </a:r>
            <a:r>
              <a:rPr kumimoji="0" lang="tr-TR" altLang="tr-TR" sz="1600" b="0" i="0" u="none" strike="noStrike" cap="none" normalizeH="0" baseline="0" dirty="0">
                <a:ln>
                  <a:noFill/>
                </a:ln>
                <a:effectLst/>
                <a:latin typeface="Arial Unicode MS"/>
              </a:rPr>
              <a:t>.</a:t>
            </a:r>
          </a:p>
          <a:p>
            <a:pPr marL="0" marR="0" lvl="0" indent="0"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err="1">
                <a:ln>
                  <a:noFill/>
                </a:ln>
                <a:effectLst/>
                <a:latin typeface="Arial" panose="020B0604020202020204" pitchFamily="34" charset="0"/>
              </a:rPr>
              <a:t>Performance</a:t>
            </a:r>
            <a:r>
              <a:rPr kumimoji="0" lang="tr-TR" altLang="tr-TR" sz="1600" b="1" i="0" u="none" strike="noStrike" cap="none" normalizeH="0" baseline="0" dirty="0">
                <a:ln>
                  <a:noFill/>
                </a:ln>
                <a:effectLst/>
                <a:latin typeface="Arial" panose="020B0604020202020204" pitchFamily="34" charset="0"/>
              </a:rPr>
              <a:t> </a:t>
            </a:r>
            <a:r>
              <a:rPr kumimoji="0" lang="tr-TR" altLang="tr-TR" sz="1600" b="1" i="0" u="none" strike="noStrike" cap="none" normalizeH="0" baseline="0" dirty="0" err="1">
                <a:ln>
                  <a:noFill/>
                </a:ln>
                <a:effectLst/>
                <a:latin typeface="Arial" panose="020B0604020202020204" pitchFamily="34" charset="0"/>
              </a:rPr>
              <a:t>Metrics</a:t>
            </a:r>
            <a:r>
              <a:rPr kumimoji="0" lang="tr-TR" altLang="tr-TR" sz="1600" b="1" i="0" u="none" strike="noStrike" cap="none" normalizeH="0" baseline="0" dirty="0">
                <a:ln>
                  <a:noFill/>
                </a:ln>
                <a:effectLst/>
                <a:latin typeface="Arial" panose="020B0604020202020204" pitchFamily="34" charset="0"/>
              </a:rPr>
              <a:t>:</a:t>
            </a:r>
            <a:r>
              <a:rPr kumimoji="0" lang="tr-TR" altLang="tr-TR" sz="1600" b="0" i="0" u="none" strike="noStrike" cap="none" normalizeH="0" baseline="0" dirty="0">
                <a:ln>
                  <a:noFill/>
                </a:ln>
                <a:effectLst/>
                <a:latin typeface="Arial" panose="020B0604020202020204" pitchFamily="34" charset="0"/>
              </a:rPr>
              <a:t> </a:t>
            </a:r>
            <a:r>
              <a:rPr kumimoji="0" lang="en-US" altLang="tr-TR" sz="1600" b="0" i="0" u="none" strike="noStrike" cap="none" normalizeH="0" baseline="0" dirty="0">
                <a:ln>
                  <a:noFill/>
                </a:ln>
                <a:effectLst/>
                <a:latin typeface="Arial" panose="020B0604020202020204" pitchFamily="34" charset="0"/>
              </a:rPr>
              <a:t>Validation MAE and RMSE values decreased as training progressed.</a:t>
            </a:r>
            <a:endParaRPr kumimoji="0" lang="tr-TR" altLang="tr-TR"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tr-TR" altLang="tr-TR" sz="1600" b="1" i="0" u="none" strike="noStrike" cap="none" normalizeH="0" baseline="0" dirty="0">
                <a:ln>
                  <a:noFill/>
                </a:ln>
                <a:effectLst/>
                <a:latin typeface="Arial" panose="020B0604020202020204" pitchFamily="34" charset="0"/>
              </a:rPr>
              <a:t>Best </a:t>
            </a:r>
            <a:r>
              <a:rPr kumimoji="0" lang="tr-TR" altLang="tr-TR" sz="1600" b="1" i="0" u="none" strike="noStrike" cap="none" normalizeH="0" baseline="0" dirty="0" err="1">
                <a:ln>
                  <a:noFill/>
                </a:ln>
                <a:effectLst/>
                <a:latin typeface="Arial" panose="020B0604020202020204" pitchFamily="34" charset="0"/>
              </a:rPr>
              <a:t>Result</a:t>
            </a:r>
            <a:r>
              <a:rPr kumimoji="0" lang="tr-TR" altLang="tr-TR" sz="1600" b="1" i="0" u="none" strike="noStrike" cap="none" normalizeH="0" baseline="0" dirty="0">
                <a:ln>
                  <a:noFill/>
                </a:ln>
                <a:effectLst/>
                <a:latin typeface="Arial" panose="020B0604020202020204" pitchFamily="34" charset="0"/>
              </a:rPr>
              <a:t>: </a:t>
            </a:r>
            <a:r>
              <a:rPr kumimoji="0" lang="en-US" altLang="tr-TR" sz="1600" b="0" i="0" u="none" strike="noStrike" cap="none" normalizeH="0" baseline="0" dirty="0">
                <a:ln>
                  <a:noFill/>
                </a:ln>
                <a:effectLst/>
                <a:latin typeface="Arial" panose="020B0604020202020204" pitchFamily="34" charset="0"/>
              </a:rPr>
              <a:t>The best validation MAE was 146.65.</a:t>
            </a:r>
            <a:endParaRPr kumimoji="0" lang="tr-TR" altLang="tr-TR" sz="1600" b="0" i="0" u="none" strike="noStrike" cap="none" normalizeH="0" baseline="0" dirty="0">
              <a:ln>
                <a:noFill/>
              </a:ln>
              <a:effectLst/>
              <a:latin typeface="Arial" panose="020B0604020202020204" pitchFamily="34" charset="0"/>
            </a:endParaRPr>
          </a:p>
        </p:txBody>
      </p:sp>
      <p:pic>
        <p:nvPicPr>
          <p:cNvPr id="8" name="Resim 7" descr="metin, diyagram, çizgi, öykü gelişim çizgisi; kumpas; grafiğini çıkarma içeren bir resim">
            <a:extLst>
              <a:ext uri="{FF2B5EF4-FFF2-40B4-BE49-F238E27FC236}">
                <a16:creationId xmlns:a16="http://schemas.microsoft.com/office/drawing/2014/main" id="{4F564EDC-ACE3-FF74-54C8-96933FB581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5346" y="716973"/>
            <a:ext cx="7997166" cy="5561630"/>
          </a:xfrm>
          <a:prstGeom prst="rect">
            <a:avLst/>
          </a:prstGeom>
        </p:spPr>
      </p:pic>
    </p:spTree>
    <p:extLst>
      <p:ext uri="{BB962C8B-B14F-4D97-AF65-F5344CB8AC3E}">
        <p14:creationId xmlns:p14="http://schemas.microsoft.com/office/powerpoint/2010/main" val="4276873036"/>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6CAB1AFB6081341A879014CF19A88B2" ma:contentTypeVersion="4" ma:contentTypeDescription="Create a new document." ma:contentTypeScope="" ma:versionID="84b18d4b5f3d8dd803ea1d517d07b39d">
  <xsd:schema xmlns:xsd="http://www.w3.org/2001/XMLSchema" xmlns:xs="http://www.w3.org/2001/XMLSchema" xmlns:p="http://schemas.microsoft.com/office/2006/metadata/properties" xmlns:ns3="4d263ee4-f655-4ab4-9e1d-94a7fc16e2ab" targetNamespace="http://schemas.microsoft.com/office/2006/metadata/properties" ma:root="true" ma:fieldsID="67705bddcfa1800193da0f635f1ebf33" ns3:_="">
    <xsd:import namespace="4d263ee4-f655-4ab4-9e1d-94a7fc16e2ab"/>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263ee4-f655-4ab4-9e1d-94a7fc16e2a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755E553-541E-403F-9CD0-A5B22CD3E90E}">
  <ds:schemaRefs>
    <ds:schemaRef ds:uri="http://schemas.microsoft.com/sharepoint/v3/contenttype/forms"/>
  </ds:schemaRefs>
</ds:datastoreItem>
</file>

<file path=customXml/itemProps2.xml><?xml version="1.0" encoding="utf-8"?>
<ds:datastoreItem xmlns:ds="http://schemas.openxmlformats.org/officeDocument/2006/customXml" ds:itemID="{B012C974-B478-419C-BB8B-54363590F07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263ee4-f655-4ab4-9e1d-94a7fc16e2a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665E744-6A6B-4F1B-A75A-5D80497BDAF4}">
  <ds:schemaRefs>
    <ds:schemaRef ds:uri="http://schemas.microsoft.com/office/infopath/2007/PartnerControls"/>
    <ds:schemaRef ds:uri="http://purl.org/dc/elements/1.1/"/>
    <ds:schemaRef ds:uri="http://schemas.microsoft.com/office/2006/documentManagement/types"/>
    <ds:schemaRef ds:uri="http://www.w3.org/XML/1998/namespace"/>
    <ds:schemaRef ds:uri="http://schemas.microsoft.com/office/2006/metadata/properties"/>
    <ds:schemaRef ds:uri="http://purl.org/dc/dcmitype/"/>
    <ds:schemaRef ds:uri="http://schemas.openxmlformats.org/package/2006/metadata/core-properties"/>
    <ds:schemaRef ds:uri="4d263ee4-f655-4ab4-9e1d-94a7fc16e2ab"/>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195</TotalTime>
  <Words>1324</Words>
  <Application>Microsoft Office PowerPoint</Application>
  <PresentationFormat>Geniş ekran</PresentationFormat>
  <Paragraphs>115</Paragraphs>
  <Slides>14</Slides>
  <Notes>1</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14</vt:i4>
      </vt:variant>
    </vt:vector>
  </HeadingPairs>
  <TitlesOfParts>
    <vt:vector size="20" baseType="lpstr">
      <vt:lpstr>Aptos</vt:lpstr>
      <vt:lpstr>Aptos Display</vt:lpstr>
      <vt:lpstr>Arial</vt:lpstr>
      <vt:lpstr>Arial Unicode MS</vt:lpstr>
      <vt:lpstr>Calibri</vt:lpstr>
      <vt:lpstr>Office Teması</vt:lpstr>
      <vt:lpstr>Visual Crowd Density Estimation</vt:lpstr>
      <vt:lpstr>Project Summary and Goals</vt:lpstr>
      <vt:lpstr>Dataset and Its Features</vt:lpstr>
      <vt:lpstr>Methodology – Data Preparation Steps</vt:lpstr>
      <vt:lpstr>Methodology – Data Augmentation</vt:lpstr>
      <vt:lpstr>Model Used and Our Approach</vt:lpstr>
      <vt:lpstr>Methodology – Training Details</vt:lpstr>
      <vt:lpstr>Evaluation Metrics</vt:lpstr>
      <vt:lpstr>Results – Training Performance</vt:lpstr>
      <vt:lpstr>Results – Numerical Success and Visual Examples</vt:lpstr>
      <vt:lpstr>Results – Challenging Cases and Smoothing Effect</vt:lpstr>
      <vt:lpstr>Meeting Project Requirements</vt:lpstr>
      <vt:lpstr>Project Review</vt:lpstr>
      <vt:lpstr>Closing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ENES KAPSIZLAR</dc:creator>
  <cp:lastModifiedBy>ENES KAPSIZLAR</cp:lastModifiedBy>
  <cp:revision>5</cp:revision>
  <dcterms:created xsi:type="dcterms:W3CDTF">2025-05-27T11:56:03Z</dcterms:created>
  <dcterms:modified xsi:type="dcterms:W3CDTF">2025-05-27T16:25:10Z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0x01010026CAB1AFB6081341A879014CF19A88B2</vt:lpwstr>
  </property>
</Properties>
</file>

<file path=docProps/thumbnail.jpeg>
</file>